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82" r:id="rId2"/>
  </p:sldMasterIdLst>
  <p:notesMasterIdLst>
    <p:notesMasterId r:id="rId10"/>
  </p:notesMasterIdLst>
  <p:sldIdLst>
    <p:sldId id="256" r:id="rId3"/>
    <p:sldId id="300" r:id="rId4"/>
    <p:sldId id="307" r:id="rId5"/>
    <p:sldId id="257" r:id="rId6"/>
    <p:sldId id="303" r:id="rId7"/>
    <p:sldId id="308" r:id="rId8"/>
    <p:sldId id="306" r:id="rId9"/>
  </p:sldIdLst>
  <p:sldSz cx="18288000" cy="10287000"/>
  <p:notesSz cx="6858000" cy="9144000"/>
  <p:embeddedFontLst>
    <p:embeddedFont>
      <p:font typeface="DM Sans Bold" panose="020B0604020202020204" charset="0"/>
      <p:regular r:id="rId11"/>
    </p:embeddedFont>
    <p:embeddedFont>
      <p:font typeface="Open Sans" panose="020B0606030504020204" pitchFamily="34" charset="0"/>
      <p:regular r:id="rId12"/>
      <p:bold r:id="rId13"/>
      <p:italic r:id="rId14"/>
      <p:boldItalic r:id="rId15"/>
    </p:embeddedFont>
    <p:embeddedFont>
      <p:font typeface="Open Sans Bold" panose="020B0806030504020204" charset="0"/>
      <p:bold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E79"/>
    <a:srgbClr val="0040A7"/>
    <a:srgbClr val="C0CFDA"/>
    <a:srgbClr val="646B7B"/>
    <a:srgbClr val="FF6600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28" autoAdjust="0"/>
    <p:restoredTop sz="88191" autoAdjust="0"/>
  </p:normalViewPr>
  <p:slideViewPr>
    <p:cSldViewPr>
      <p:cViewPr varScale="1">
        <p:scale>
          <a:sx n="52" d="100"/>
          <a:sy n="52" d="100"/>
        </p:scale>
        <p:origin x="81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3.fntdata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font" Target="fonts/font2.fntdata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6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1.fntdata"/><Relationship Id="rId5" Type="http://schemas.openxmlformats.org/officeDocument/2006/relationships/slide" Target="slides/slide3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4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spm-rscnas2\Gerencias\GPL\PLES\_interno\Estudios\GG\Informaci&#243;n%20Solicitada%20por%20GGL%20Ordenada\2025\3.%20Marzo\5.%20Req%20UTRA%20RPCI%20-2025\CD\2.%20YPFBR_Informaci&#243;n%20RPCI%202025_UTR_Rev00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\\spm-rscnas2\Gerencias\GPL\PLES\_interno\Estudios\GG\Informaci&#243;n%20Solicitada%20por%20GGL%20Ordenada\2025\3.%20Marzo\5.%20Req%20UTRA%20RPCI%20-2025\CD\2.%20YPFBR_Informaci&#243;n%20RPCI%202025_UTR_Rev00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4394403002256296"/>
          <c:y val="3.1107461248164058E-2"/>
          <c:w val="0.65605600175120193"/>
          <c:h val="0.9377850775036719"/>
        </c:manualLayout>
      </c:layout>
      <c:barChart>
        <c:barDir val="bar"/>
        <c:grouping val="clustered"/>
        <c:varyColors val="0"/>
        <c:ser>
          <c:idx val="0"/>
          <c:order val="1"/>
          <c:tx>
            <c:strRef>
              <c:f>'2. Ejecución Presupuestaria'!$AQ$4</c:f>
              <c:strCache>
                <c:ptCount val="1"/>
                <c:pt idx="0">
                  <c:v>Presupuesto Final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dk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pPr>
                <a:endParaRPr lang="es-B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('2. Ejecución Presupuestaria'!$AO$5,'2. Ejecución Presupuestaria'!$AO$7:$AO$8,'2. Ejecución Presupuestaria'!$AO$11,'2. Ejecución Presupuestaria'!$AO$13,'2. Ejecución Presupuestaria'!$AO$16)</c:f>
              <c:strCache>
                <c:ptCount val="6"/>
                <c:pt idx="0">
                  <c:v>Materia Prima</c:v>
                </c:pt>
                <c:pt idx="1">
                  <c:v>Costos de Transporte</c:v>
                </c:pt>
                <c:pt idx="2">
                  <c:v>Impuestos por ventas</c:v>
                </c:pt>
                <c:pt idx="3">
                  <c:v>Servicios Profesionales</c:v>
                </c:pt>
                <c:pt idx="4">
                  <c:v>Costos Operativos</c:v>
                </c:pt>
                <c:pt idx="5">
                  <c:v>Inversiones</c:v>
                </c:pt>
              </c:strCache>
              <c:extLst/>
            </c:strRef>
          </c:cat>
          <c:val>
            <c:numRef>
              <c:f>('2. Ejecución Presupuestaria'!$AQ$5,'2. Ejecución Presupuestaria'!$AQ$7:$AQ$8,'2. Ejecución Presupuestaria'!$AQ$11,'2. Ejecución Presupuestaria'!$AQ$13,'2. Ejecución Presupuestaria'!$AQ$16)</c:f>
              <c:numCache>
                <c:formatCode>_(* #,##0.00_);_(* \(#,##0.00\);_(* "-"??_);_(@_)</c:formatCode>
                <c:ptCount val="6"/>
                <c:pt idx="0">
                  <c:v>267.61470960538867</c:v>
                </c:pt>
                <c:pt idx="1">
                  <c:v>45.264303995367591</c:v>
                </c:pt>
                <c:pt idx="2">
                  <c:v>355.79319444655488</c:v>
                </c:pt>
                <c:pt idx="3">
                  <c:v>305.16191083162022</c:v>
                </c:pt>
                <c:pt idx="4">
                  <c:v>46.3431861727639</c:v>
                </c:pt>
                <c:pt idx="5">
                  <c:v>23.831800507847362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B8E7-4398-BE95-15F5E9CBEA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935159551"/>
        <c:axId val="1935181183"/>
        <c:extLst>
          <c:ext xmlns:c15="http://schemas.microsoft.com/office/drawing/2012/chart" uri="{02D57815-91ED-43cb-92C2-25804820EDAC}">
            <c15:filteredBarSeries>
              <c15:ser>
                <c:idx val="1"/>
                <c:order val="0"/>
                <c:tx>
                  <c:strRef>
                    <c:extLst>
                      <c:ext uri="{02D57815-91ED-43cb-92C2-25804820EDAC}">
                        <c15:formulaRef>
                          <c15:sqref>'2. Ejecución Presupuestaria'!$AR$4</c15:sqref>
                        </c15:formulaRef>
                      </c:ext>
                    </c:extLst>
                    <c:strCache>
                      <c:ptCount val="1"/>
                      <c:pt idx="0">
                        <c:v>Presupuesto Ejecutado*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400" b="1" i="0" u="none" strike="noStrike" kern="1200" baseline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BO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('2. Ejecución Presupuestaria'!$AO$5,'2. Ejecución Presupuestaria'!$AO$7:$AO$8,'2. Ejecución Presupuestaria'!$AO$11,'2. Ejecución Presupuestaria'!$AO$13,'2. Ejecución Presupuestaria'!$AO$16)</c15:sqref>
                        </c15:formulaRef>
                      </c:ext>
                    </c:extLst>
                    <c:strCache>
                      <c:ptCount val="6"/>
                      <c:pt idx="0">
                        <c:v>Materia Prima</c:v>
                      </c:pt>
                      <c:pt idx="1">
                        <c:v>Costos de Transporte</c:v>
                      </c:pt>
                      <c:pt idx="2">
                        <c:v>Impuestos por ventas</c:v>
                      </c:pt>
                      <c:pt idx="3">
                        <c:v>Servicios Profesionales</c:v>
                      </c:pt>
                      <c:pt idx="4">
                        <c:v>Costos Operativos</c:v>
                      </c:pt>
                      <c:pt idx="5">
                        <c:v>Inversiones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('2. Ejecución Presupuestaria'!$AR$5,'2. Ejecución Presupuestaria'!$AR$7:$AR$8,'2. Ejecución Presupuestaria'!$AR$11,'2. Ejecución Presupuestaria'!$AR$13,'2. Ejecución Presupuestaria'!$AR$16)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6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B8E7-4398-BE95-15F5E9CBEADD}"/>
                  </c:ext>
                </c:extLst>
              </c15:ser>
            </c15:filteredBarSeries>
          </c:ext>
        </c:extLst>
      </c:barChart>
      <c:catAx>
        <c:axId val="193515955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es-BO"/>
          </a:p>
        </c:txPr>
        <c:crossAx val="1935181183"/>
        <c:crosses val="autoZero"/>
        <c:auto val="1"/>
        <c:lblAlgn val="ctr"/>
        <c:lblOffset val="100"/>
        <c:noMultiLvlLbl val="0"/>
      </c:catAx>
      <c:valAx>
        <c:axId val="1935181183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.00_);_(* \(#,##0.00\);_(* &quot;-&quot;??_);_(@_)" sourceLinked="1"/>
        <c:majorTickMark val="none"/>
        <c:minorTickMark val="none"/>
        <c:tickLblPos val="nextTo"/>
        <c:crossAx val="193515955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accent1"/>
      </a:solidFill>
      <a:prstDash val="solid"/>
      <a:miter lim="800000"/>
    </a:ln>
    <a:effectLst/>
  </c:spPr>
  <c:txPr>
    <a:bodyPr/>
    <a:lstStyle/>
    <a:p>
      <a:pPr>
        <a:defRPr sz="1400">
          <a:solidFill>
            <a:schemeClr val="dk1"/>
          </a:solidFill>
          <a:latin typeface="+mn-lt"/>
          <a:ea typeface="+mn-ea"/>
          <a:cs typeface="+mn-cs"/>
        </a:defRPr>
      </a:pPr>
      <a:endParaRPr lang="es-B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1"/>
          <c:tx>
            <c:strRef>
              <c:f>'2. Ejecución Presupuestaria'!$AQ$20</c:f>
              <c:strCache>
                <c:ptCount val="1"/>
                <c:pt idx="0">
                  <c:v>Presupuesto Final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dk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pPr>
                <a:endParaRPr lang="es-B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'2. Ejecución Presupuestaria'!$AO$21:$AO$27</c:f>
              <c:strCache>
                <c:ptCount val="5"/>
                <c:pt idx="0">
                  <c:v>CARBURANTES</c:v>
                </c:pt>
                <c:pt idx="1">
                  <c:v>LUBRICANTES</c:v>
                </c:pt>
                <c:pt idx="2">
                  <c:v>PARAFINAS Y ASFALTOS</c:v>
                </c:pt>
                <c:pt idx="3">
                  <c:v>SERVICIOS Y OTROS</c:v>
                </c:pt>
                <c:pt idx="4">
                  <c:v>SERVICIOS PROFESIONALES</c:v>
                </c:pt>
              </c:strCache>
              <c:extLst/>
            </c:strRef>
          </c:cat>
          <c:val>
            <c:numRef>
              <c:f>'2. Ejecución Presupuestaria'!$AQ$21:$AQ$27</c:f>
              <c:numCache>
                <c:formatCode>_(* #,##0.00_);_(* \(#,##0.00\);_(* "-"??_);_(@_)</c:formatCode>
                <c:ptCount val="5"/>
                <c:pt idx="0">
                  <c:v>586.873374447331</c:v>
                </c:pt>
                <c:pt idx="1">
                  <c:v>69.662998620689649</c:v>
                </c:pt>
                <c:pt idx="2">
                  <c:v>3.6554603944516049</c:v>
                </c:pt>
                <c:pt idx="3">
                  <c:v>5.5368980043103404</c:v>
                </c:pt>
                <c:pt idx="4">
                  <c:v>370.21717926191309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6279-4EEB-85E5-45BB23578F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935159551"/>
        <c:axId val="1935181183"/>
        <c:extLst>
          <c:ext xmlns:c15="http://schemas.microsoft.com/office/drawing/2012/chart" uri="{02D57815-91ED-43cb-92C2-25804820EDAC}">
            <c15:filteredBarSeries>
              <c15:ser>
                <c:idx val="1"/>
                <c:order val="0"/>
                <c:tx>
                  <c:strRef>
                    <c:extLst>
                      <c:ext uri="{02D57815-91ED-43cb-92C2-25804820EDAC}">
                        <c15:formulaRef>
                          <c15:sqref>'2. Ejecución Presupuestaria'!$AR$20</c15:sqref>
                        </c15:formulaRef>
                      </c:ext>
                    </c:extLst>
                    <c:strCache>
                      <c:ptCount val="1"/>
                      <c:pt idx="0">
                        <c:v>Presupuesto Ejecutado*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'2. Ejecución Presupuestaria'!$AO$21:$AO$27</c15:sqref>
                        </c15:formulaRef>
                      </c:ext>
                    </c:extLst>
                    <c:strCache>
                      <c:ptCount val="5"/>
                      <c:pt idx="0">
                        <c:v>CARBURANTES</c:v>
                      </c:pt>
                      <c:pt idx="1">
                        <c:v>LUBRICANTES</c:v>
                      </c:pt>
                      <c:pt idx="2">
                        <c:v>PARAFINAS Y ASFALTOS</c:v>
                      </c:pt>
                      <c:pt idx="3">
                        <c:v>SERVICIOS Y OTROS</c:v>
                      </c:pt>
                      <c:pt idx="4">
                        <c:v>SERVICIOS PROFESIONALES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'2. Ejecución Presupuestaria'!$AR$21:$AR$27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5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6279-4EEB-85E5-45BB23578FB6}"/>
                  </c:ext>
                </c:extLst>
              </c15:ser>
            </c15:filteredBarSeries>
          </c:ext>
        </c:extLst>
      </c:barChart>
      <c:catAx>
        <c:axId val="193515955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es-BO"/>
          </a:p>
        </c:txPr>
        <c:crossAx val="1935181183"/>
        <c:crosses val="autoZero"/>
        <c:auto val="1"/>
        <c:lblAlgn val="ctr"/>
        <c:lblOffset val="100"/>
        <c:noMultiLvlLbl val="0"/>
      </c:catAx>
      <c:valAx>
        <c:axId val="1935181183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.00_);_(* \(#,##0.00\);_(* &quot;-&quot;??_);_(@_)" sourceLinked="1"/>
        <c:majorTickMark val="none"/>
        <c:minorTickMark val="none"/>
        <c:tickLblPos val="nextTo"/>
        <c:crossAx val="193515955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accent1"/>
      </a:solidFill>
      <a:prstDash val="solid"/>
      <a:miter lim="800000"/>
    </a:ln>
    <a:effectLst/>
  </c:spPr>
  <c:txPr>
    <a:bodyPr/>
    <a:lstStyle/>
    <a:p>
      <a:pPr>
        <a:defRPr sz="1400">
          <a:solidFill>
            <a:schemeClr val="dk1"/>
          </a:solidFill>
          <a:latin typeface="+mn-lt"/>
          <a:ea typeface="+mn-ea"/>
          <a:cs typeface="+mn-cs"/>
        </a:defRPr>
      </a:pPr>
      <a:endParaRPr lang="es-BO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B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133686-1923-43C2-B4A7-677BD58D91F1}" type="datetimeFigureOut">
              <a:rPr lang="es-BO" smtClean="0"/>
              <a:t>24/4/2025</a:t>
            </a:fld>
            <a:endParaRPr lang="es-B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B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B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B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24F568-1E52-4AC5-9E7B-83A3C1DBCE34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7270078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B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24F568-1E52-4AC5-9E7B-83A3C1DBCE34}" type="slidenum">
              <a:rPr lang="es-BO" smtClean="0"/>
              <a:t>1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14140976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Cambiar la reducción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Mover aquí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Seguimiento de Certificación del SGI</a:t>
            </a:r>
            <a:r>
              <a:rPr kumimoji="0" lang="es-MX" sz="1200" b="1" i="0" u="none" strike="noStrike" kern="1200" cap="none" spc="0" normalizeH="0" baseline="0" noProof="0" dirty="0">
                <a:ln>
                  <a:noFill/>
                </a:ln>
                <a:solidFill>
                  <a:srgbClr val="646B7B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srgbClr val="646B7B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Bajo </a:t>
            </a: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srgbClr val="646B7B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normas ISO 9001: 2015, ISO 14001: 2015 e ISO 45001: 2018, en reconocimiento a la madurez y mejora continua del sistema en nuestra empresa.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srgbClr val="646B7B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s-ES" sz="1200" spc="11" dirty="0">
                <a:solidFill>
                  <a:srgbClr val="646B7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YPFB Refinación S.A. constituye un eslabón estratégico y esencial dentro de la cadena de hidrocarburos y de la economía nacional, al coadyuvar al abastecimiento de combustibles en todo el territorio nacional mediante la refinación de petróleo crudo para la producción de combustibles y otros derivados.</a:t>
            </a:r>
          </a:p>
          <a:p>
            <a:endParaRPr lang="es-ES" sz="1200" spc="11" dirty="0">
              <a:solidFill>
                <a:srgbClr val="646B7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s-ES" sz="1200" spc="11" dirty="0">
                <a:solidFill>
                  <a:srgbClr val="646B7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 empresa gestiona de manera eficiente las refinerías Gualberto Villarroel, en Cochabamba, y Guillermo Elder Bell, en Santa Cruz, y brinda servicios especializados al sector energético y otras industrias. </a:t>
            </a:r>
          </a:p>
          <a:p>
            <a:endParaRPr lang="es-ES" sz="1200" spc="11" dirty="0">
              <a:solidFill>
                <a:srgbClr val="646B7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s-ES" sz="1200" spc="11" dirty="0">
                <a:solidFill>
                  <a:srgbClr val="646B7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Todo ello bajo un modelo de gestión empresarial certificado conforme a altos estándares nacionales e internacionales, guiado por una política de gestión orientada al compromiso y satisfacción de todas sus partes interesadas.</a:t>
            </a:r>
            <a:endParaRPr lang="es-BO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srgbClr val="646B7B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s-B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24F568-1E52-4AC5-9E7B-83A3C1DBCE34}" type="slidenum">
              <a:rPr lang="es-BO" smtClean="0"/>
              <a:t>2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15215499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BO" dirty="0"/>
              <a:t>Incluir el dato</a:t>
            </a:r>
          </a:p>
          <a:p>
            <a:endParaRPr lang="es-BO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PAC: </a:t>
            </a: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srgbClr val="646B7B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232 procesos de contratación de bienes y servicios contribuyendo a la reactivación económica.</a:t>
            </a:r>
          </a:p>
          <a:p>
            <a:endParaRPr lang="es-B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24F568-1E52-4AC5-9E7B-83A3C1DBCE34}" type="slidenum">
              <a:rPr lang="es-BO" smtClean="0"/>
              <a:t>3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11696547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5A122C-9F4D-492A-A6E4-CC2EC2FA6B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F703A34-C599-4975-8465-8C273F105E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s-ES"/>
              <a:t>Haga clic para modificar el estilo de subtítulo del patrón</a:t>
            </a:r>
            <a:endParaRPr lang="es-B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FD41093-8115-4D10-AE4E-6E5A461BF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D2C08-5CF8-4580-A2FE-D119EBB3341E}" type="datetimeFigureOut">
              <a:rPr lang="es-BO" smtClean="0"/>
              <a:t>24/4/2025</a:t>
            </a:fld>
            <a:endParaRPr lang="es-B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0F0C40A-2FC7-4A35-B284-36E9F8292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011A496-D1D0-4E8B-9ACD-282E4315A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E6F6F-19ED-4CD0-BC78-2F8FD6A90310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33194901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E7DA60-52FD-4344-AC28-327614D15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AD8D77F-9890-4349-8FF7-B6F0A324E1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B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63A65FA-54C3-4250-BAB2-4D33A64D20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D2C08-5CF8-4580-A2FE-D119EBB3341E}" type="datetimeFigureOut">
              <a:rPr lang="es-BO" smtClean="0"/>
              <a:t>24/4/2025</a:t>
            </a:fld>
            <a:endParaRPr lang="es-B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E14836A-C9EB-444D-BC73-C4944845A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FB9C74B-A854-42B3-AF7A-F62E81459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E6F6F-19ED-4CD0-BC78-2F8FD6A90310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31192372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CD29E8-FE05-4717-8B5C-41C3D3901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E25D788-6BE9-4222-BE19-D6C47F1611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D7A0FBD-8B6E-41C1-B221-87148E50C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D2C08-5CF8-4580-A2FE-D119EBB3341E}" type="datetimeFigureOut">
              <a:rPr lang="es-BO" smtClean="0"/>
              <a:t>24/4/2025</a:t>
            </a:fld>
            <a:endParaRPr lang="es-B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CFA0D7C-618F-499F-9771-866980F1DE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9EC887A-A9B6-40D1-8CC0-6C69F342F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E6F6F-19ED-4CD0-BC78-2F8FD6A90310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25765336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1B4218-5202-49C5-BCAD-4D40382F98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EBF79D3-D4D0-4A1B-A041-BF9E5273B2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B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1B20F77-26CB-4860-A90F-606272A43B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B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D19464C-7080-4C26-883D-22D40AD58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D2C08-5CF8-4580-A2FE-D119EBB3341E}" type="datetimeFigureOut">
              <a:rPr lang="es-BO" smtClean="0"/>
              <a:t>24/4/2025</a:t>
            </a:fld>
            <a:endParaRPr lang="es-B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D9AC7D4-86A1-48F3-AB65-A051D8ACD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21F17C6-C08E-42C7-B671-E9C12B579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E6F6F-19ED-4CD0-BC78-2F8FD6A90310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11716477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8E96B1-DA17-4BF7-AB8F-F239659F22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B6F727B-F2D5-4169-B5F6-DC8B011C4C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9B4D86C-B26F-4F01-A069-BF5F6A672E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B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42BC6D1-A830-42BD-8154-7BE1DEB41C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315B7BF-A489-4A50-AC7E-CBED43B546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B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1745AFA-76EB-40C7-8293-E31882777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D2C08-5CF8-4580-A2FE-D119EBB3341E}" type="datetimeFigureOut">
              <a:rPr lang="es-BO" smtClean="0"/>
              <a:t>24/4/2025</a:t>
            </a:fld>
            <a:endParaRPr lang="es-B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A9A189F-6EC0-4E0D-9B6B-F67347C9B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CEA0C1D-939B-4604-8158-66DA64BB2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E6F6F-19ED-4CD0-BC78-2F8FD6A90310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33400007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B31F5C-264B-4BA3-8CEC-4C7CF4B59D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C569146-44A3-4169-AEAB-4C705B7B1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D2C08-5CF8-4580-A2FE-D119EBB3341E}" type="datetimeFigureOut">
              <a:rPr lang="es-BO" smtClean="0"/>
              <a:t>24/4/2025</a:t>
            </a:fld>
            <a:endParaRPr lang="es-B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0258BB6-CD77-4FC8-BFCA-666890CDA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C127938-095B-4A10-BD1A-3F1B0BA4D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E6F6F-19ED-4CD0-BC78-2F8FD6A90310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28748186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011A578-C638-4E3B-9B62-D4F82A23D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D2C08-5CF8-4580-A2FE-D119EBB3341E}" type="datetimeFigureOut">
              <a:rPr lang="es-BO" smtClean="0"/>
              <a:t>24/4/2025</a:t>
            </a:fld>
            <a:endParaRPr lang="es-B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78A38FC-1826-47A9-A25E-1A65B2A8D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8DEAEFB-3D3B-4D23-B619-D36958DAA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E6F6F-19ED-4CD0-BC78-2F8FD6A90310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8076742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85A4D6-72D6-4613-91C6-15BCA4B13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0CFEF00-DD77-4A22-A8B6-00C618458B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B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34E855D-789F-41E1-B0A1-41AAA58CB2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21FF774-ED02-43B0-B321-DD2F1CF89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D2C08-5CF8-4580-A2FE-D119EBB3341E}" type="datetimeFigureOut">
              <a:rPr lang="es-BO" smtClean="0"/>
              <a:t>24/4/2025</a:t>
            </a:fld>
            <a:endParaRPr lang="es-B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0CBF1CB-1BE4-475F-AF2D-E1D1BCB3B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D50BD57-4C90-4941-AE39-D7967D671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E6F6F-19ED-4CD0-BC78-2F8FD6A90310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1972022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18649D-883D-429F-8AB9-13AF7091E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3E1FF1A-8E8A-40DF-853E-F8C6CAAE64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es-B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8F0AC18-163A-4C92-B9D8-E70EF58522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0B960D4-60A0-468E-B6A3-2D83BFB4C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D2C08-5CF8-4580-A2FE-D119EBB3341E}" type="datetimeFigureOut">
              <a:rPr lang="es-BO" smtClean="0"/>
              <a:t>24/4/2025</a:t>
            </a:fld>
            <a:endParaRPr lang="es-B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8C8F637-5B0D-4B91-9343-964E0957A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CCB954D-A2D7-45E7-BFA6-7D2367118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E6F6F-19ED-4CD0-BC78-2F8FD6A90310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12052056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50D216-F864-4F78-82AD-61D5CD5AA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D188EB4-8E46-46EB-9129-ACEEDCC7DA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B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B0F1D3F-8389-40F8-BDD5-419E3F8E2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D2C08-5CF8-4580-A2FE-D119EBB3341E}" type="datetimeFigureOut">
              <a:rPr lang="es-BO" smtClean="0"/>
              <a:t>24/4/2025</a:t>
            </a:fld>
            <a:endParaRPr lang="es-B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A263214-D144-4A67-BD3C-1EF2D3144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1FC7967-32A0-42D7-BA6F-9293414D6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E6F6F-19ED-4CD0-BC78-2F8FD6A90310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9088466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692B54E-DF0C-48E6-AD0B-26F26177FD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813557F-3212-47F6-B9B9-DA56569AB7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B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ED84DD8-67FF-473F-858C-03101CB472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D2C08-5CF8-4580-A2FE-D119EBB3341E}" type="datetimeFigureOut">
              <a:rPr lang="es-BO" smtClean="0"/>
              <a:t>24/4/2025</a:t>
            </a:fld>
            <a:endParaRPr lang="es-B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AD00F66-3B0A-4677-8AF1-321968E8D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2221C88-38C8-4359-8B8D-C6BE2D1DD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E6F6F-19ED-4CD0-BC78-2F8FD6A90310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801888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  <p:pic>
        <p:nvPicPr>
          <p:cNvPr id="8" name="Imagen 7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12BD4672-B70A-CFBA-F52D-2297A9F5C8A1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n 6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47F1D72F-9B3F-36E1-BA8A-A59F7770483E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25"/>
          <a:stretch/>
        </p:blipFill>
        <p:spPr>
          <a:xfrm>
            <a:off x="14530039" y="221566"/>
            <a:ext cx="3173398" cy="173193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CF3DBD4-322A-4DC7-BF69-5C2AD9EC9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E23B563-7416-4948-BA86-76526D8CB6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B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1181D08-9669-4E79-8966-633F104B7C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2D2C08-5CF8-4580-A2FE-D119EBB3341E}" type="datetimeFigureOut">
              <a:rPr lang="es-BO" smtClean="0"/>
              <a:t>24/4/2025</a:t>
            </a:fld>
            <a:endParaRPr lang="es-B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3A950AA-8168-4989-B2FE-0123012BD2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B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561F5AA-2177-4AB2-8377-07B17AA88D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9E6F6F-19ED-4CD0-BC78-2F8FD6A90310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1943851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BO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chart" Target="../charts/chart1.xml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svg"/><Relationship Id="rId18" Type="http://schemas.openxmlformats.org/officeDocument/2006/relationships/image" Target="../media/image25.png"/><Relationship Id="rId3" Type="http://schemas.openxmlformats.org/officeDocument/2006/relationships/image" Target="../media/image8.svg"/><Relationship Id="rId7" Type="http://schemas.openxmlformats.org/officeDocument/2006/relationships/image" Target="../media/image14.svg"/><Relationship Id="rId12" Type="http://schemas.openxmlformats.org/officeDocument/2006/relationships/image" Target="../media/image19.png"/><Relationship Id="rId17" Type="http://schemas.openxmlformats.org/officeDocument/2006/relationships/image" Target="../media/image24.svg"/><Relationship Id="rId2" Type="http://schemas.openxmlformats.org/officeDocument/2006/relationships/image" Target="../media/image7.png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8.svg"/><Relationship Id="rId5" Type="http://schemas.openxmlformats.org/officeDocument/2006/relationships/image" Target="../media/image12.svg"/><Relationship Id="rId15" Type="http://schemas.openxmlformats.org/officeDocument/2006/relationships/image" Target="../media/image22.svg"/><Relationship Id="rId10" Type="http://schemas.openxmlformats.org/officeDocument/2006/relationships/image" Target="../media/image17.png"/><Relationship Id="rId19" Type="http://schemas.openxmlformats.org/officeDocument/2006/relationships/image" Target="../media/image26.svg"/><Relationship Id="rId4" Type="http://schemas.openxmlformats.org/officeDocument/2006/relationships/image" Target="../media/image11.png"/><Relationship Id="rId9" Type="http://schemas.openxmlformats.org/officeDocument/2006/relationships/image" Target="../media/image16.svg"/><Relationship Id="rId1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sv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Relationship Id="rId9" Type="http://schemas.openxmlformats.org/officeDocument/2006/relationships/image" Target="../media/image3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5D0199-590A-4E1A-B731-B10DC6A42AE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8EE903D-3E35-4B28-A855-B709C08EE54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BO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DFBAD480-B32C-41F0-AE10-E84E8BD4FA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n 6" descr="Logotipo&#10;&#10;Descripción generada automáticamente">
            <a:extLst>
              <a:ext uri="{FF2B5EF4-FFF2-40B4-BE49-F238E27FC236}">
                <a16:creationId xmlns:a16="http://schemas.microsoft.com/office/drawing/2014/main" id="{6F817955-ACFB-CBC4-DD9C-7E22AC0D35B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084" y="5424430"/>
            <a:ext cx="5449831" cy="1310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7508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7">
            <a:extLst>
              <a:ext uri="{FF2B5EF4-FFF2-40B4-BE49-F238E27FC236}">
                <a16:creationId xmlns:a16="http://schemas.microsoft.com/office/drawing/2014/main" id="{D95CA90D-B400-91EA-B11F-F7021BA343E1}"/>
              </a:ext>
            </a:extLst>
          </p:cNvPr>
          <p:cNvSpPr txBox="1"/>
          <p:nvPr/>
        </p:nvSpPr>
        <p:spPr>
          <a:xfrm>
            <a:off x="1318574" y="875136"/>
            <a:ext cx="14457536" cy="7827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691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LEMON MILK Medium"/>
              </a:rPr>
              <a:t>ANTECEDENTES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CEA27FEB-2884-C1EF-B91A-0C786EE90321}"/>
              </a:ext>
            </a:extLst>
          </p:cNvPr>
          <p:cNvGrpSpPr/>
          <p:nvPr/>
        </p:nvGrpSpPr>
        <p:grpSpPr>
          <a:xfrm>
            <a:off x="12302427" y="2585935"/>
            <a:ext cx="5528374" cy="5453165"/>
            <a:chOff x="12226671" y="3532725"/>
            <a:chExt cx="5080000" cy="4965700"/>
          </a:xfrm>
        </p:grpSpPr>
        <p:pic>
          <p:nvPicPr>
            <p:cNvPr id="4" name="Picture 3" descr="A circular diagram with icons&#10;&#10;AI-generated content may be incorrect.">
              <a:extLst>
                <a:ext uri="{FF2B5EF4-FFF2-40B4-BE49-F238E27FC236}">
                  <a16:creationId xmlns:a16="http://schemas.microsoft.com/office/drawing/2014/main" id="{C363A985-4E29-50DA-C6C5-280497538F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226671" y="3532725"/>
              <a:ext cx="5080000" cy="4965700"/>
            </a:xfrm>
            <a:prstGeom prst="rect">
              <a:avLst/>
            </a:prstGeom>
          </p:spPr>
        </p:pic>
        <p:pic>
          <p:nvPicPr>
            <p:cNvPr id="46" name="Picture 45" descr="A red and blue logo&#10;&#10;AI-generated content may be incorrect.">
              <a:extLst>
                <a:ext uri="{FF2B5EF4-FFF2-40B4-BE49-F238E27FC236}">
                  <a16:creationId xmlns:a16="http://schemas.microsoft.com/office/drawing/2014/main" id="{0C258510-65E0-646D-2D92-9A0C4E4FF40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875697" y="5653501"/>
              <a:ext cx="1556589" cy="812800"/>
            </a:xfrm>
            <a:prstGeom prst="rect">
              <a:avLst/>
            </a:prstGeom>
          </p:spPr>
        </p:pic>
      </p:grpSp>
      <p:sp>
        <p:nvSpPr>
          <p:cNvPr id="8" name="CuadroTexto 7">
            <a:extLst>
              <a:ext uri="{FF2B5EF4-FFF2-40B4-BE49-F238E27FC236}">
                <a16:creationId xmlns:a16="http://schemas.microsoft.com/office/drawing/2014/main" id="{7B08C073-4C82-2861-0D5A-D097C9F5321A}"/>
              </a:ext>
            </a:extLst>
          </p:cNvPr>
          <p:cNvSpPr txBox="1"/>
          <p:nvPr/>
        </p:nvSpPr>
        <p:spPr>
          <a:xfrm>
            <a:off x="838200" y="2529669"/>
            <a:ext cx="11582400" cy="624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BO" sz="4000" b="0" i="0" dirty="0">
                <a:solidFill>
                  <a:srgbClr val="424242"/>
                </a:solidFill>
                <a:effectLst/>
                <a:latin typeface="Segoe Sans"/>
              </a:rPr>
              <a:t>YPFB Refinación S.A. es un eslabón estratégico en la cadena de hidrocarburos y la economía nacional.</a:t>
            </a:r>
          </a:p>
          <a:p>
            <a:endParaRPr lang="es-BO" sz="4000" dirty="0">
              <a:solidFill>
                <a:srgbClr val="424242"/>
              </a:solidFill>
              <a:latin typeface="Segoe Sans"/>
            </a:endParaRPr>
          </a:p>
          <a:p>
            <a:r>
              <a:rPr lang="es-BO" sz="4000" b="0" i="0" dirty="0">
                <a:solidFill>
                  <a:srgbClr val="424242"/>
                </a:solidFill>
                <a:effectLst/>
                <a:latin typeface="Segoe Sans"/>
              </a:rPr>
              <a:t>Abastece con combustibles mediante la refinación de petróleo crudo en sus refinerías Gualberto Villarroel y Guillermo Elder Bell, bajo un modelo de gestión certificado con altos estándares nacionales e internacionales, comprometido con la satisfacción de todas sus partes interesadas.</a:t>
            </a:r>
            <a:endParaRPr lang="es-BO" sz="2800" dirty="0"/>
          </a:p>
        </p:txBody>
      </p:sp>
    </p:spTree>
    <p:extLst>
      <p:ext uri="{BB962C8B-B14F-4D97-AF65-F5344CB8AC3E}">
        <p14:creationId xmlns:p14="http://schemas.microsoft.com/office/powerpoint/2010/main" val="17359328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6">
            <a:extLst>
              <a:ext uri="{FF2B5EF4-FFF2-40B4-BE49-F238E27FC236}">
                <a16:creationId xmlns:a16="http://schemas.microsoft.com/office/drawing/2014/main" id="{DD26AEE4-39EA-17CD-9B4E-424A71938116}"/>
              </a:ext>
            </a:extLst>
          </p:cNvPr>
          <p:cNvSpPr txBox="1"/>
          <p:nvPr/>
        </p:nvSpPr>
        <p:spPr>
          <a:xfrm>
            <a:off x="10352556" y="1735875"/>
            <a:ext cx="7114536" cy="7730217"/>
          </a:xfrm>
          <a:prstGeom prst="rect">
            <a:avLst/>
          </a:prstGeom>
        </p:spPr>
        <p:txBody>
          <a:bodyPr lIns="52913" tIns="52913" rIns="52913" bIns="52913" rtlCol="0" anchor="ctr"/>
          <a:lstStyle/>
          <a:p>
            <a:pPr marL="0" marR="0" lvl="0" indent="0" algn="ctr" defTabSz="914445" rtl="0" eaLnBrk="1" fontAlgn="auto" latinLnBrk="0" hangingPunct="1">
              <a:lnSpc>
                <a:spcPts val="26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文本框 8">
            <a:extLst>
              <a:ext uri="{FF2B5EF4-FFF2-40B4-BE49-F238E27FC236}">
                <a16:creationId xmlns:a16="http://schemas.microsoft.com/office/drawing/2014/main" id="{3B926A94-AB02-4ED9-8010-1CC767266364}"/>
              </a:ext>
            </a:extLst>
          </p:cNvPr>
          <p:cNvSpPr txBox="1"/>
          <p:nvPr/>
        </p:nvSpPr>
        <p:spPr>
          <a:xfrm>
            <a:off x="5636543" y="7378827"/>
            <a:ext cx="1763522" cy="897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rm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en-US" sz="4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276</a:t>
            </a:r>
          </a:p>
        </p:txBody>
      </p:sp>
      <p:sp>
        <p:nvSpPr>
          <p:cNvPr id="26" name="文本框 14">
            <a:extLst>
              <a:ext uri="{FF2B5EF4-FFF2-40B4-BE49-F238E27FC236}">
                <a16:creationId xmlns:a16="http://schemas.microsoft.com/office/drawing/2014/main" id="{2923EB7D-002C-8F08-C45C-0A22127F02EE}"/>
              </a:ext>
            </a:extLst>
          </p:cNvPr>
          <p:cNvSpPr txBox="1"/>
          <p:nvPr/>
        </p:nvSpPr>
        <p:spPr>
          <a:xfrm>
            <a:off x="10885114" y="7378827"/>
            <a:ext cx="1763522" cy="897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rm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en-US" sz="4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786</a:t>
            </a:r>
          </a:p>
        </p:txBody>
      </p:sp>
      <p:sp>
        <p:nvSpPr>
          <p:cNvPr id="27" name="文本框 15">
            <a:extLst>
              <a:ext uri="{FF2B5EF4-FFF2-40B4-BE49-F238E27FC236}">
                <a16:creationId xmlns:a16="http://schemas.microsoft.com/office/drawing/2014/main" id="{B9D6FEB4-EF69-E465-A722-D89BF02956BC}"/>
              </a:ext>
            </a:extLst>
          </p:cNvPr>
          <p:cNvSpPr txBox="1"/>
          <p:nvPr/>
        </p:nvSpPr>
        <p:spPr>
          <a:xfrm>
            <a:off x="10885114" y="7980223"/>
            <a:ext cx="1763522" cy="34535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rm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Millions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4BA3EBEB-E37C-5EFB-E9BB-EF12ECA9B423}"/>
              </a:ext>
            </a:extLst>
          </p:cNvPr>
          <p:cNvSpPr txBox="1"/>
          <p:nvPr/>
        </p:nvSpPr>
        <p:spPr>
          <a:xfrm>
            <a:off x="8438302" y="9055938"/>
            <a:ext cx="742549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600" b="1" i="0" u="none" strike="noStrike" kern="1200" cap="none" spc="0" normalizeH="0" baseline="0" noProof="0" dirty="0">
                <a:ln>
                  <a:noFill/>
                </a:ln>
                <a:solidFill>
                  <a:srgbClr val="646B7B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NOTAS: </a:t>
            </a:r>
            <a:endParaRPr kumimoji="0" lang="es-BO" sz="1600" b="0" i="0" u="none" strike="noStrike" kern="1200" cap="none" spc="0" normalizeH="0" baseline="0" noProof="0" dirty="0">
              <a:ln>
                <a:noFill/>
              </a:ln>
              <a:solidFill>
                <a:srgbClr val="646B7B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57175" marR="0" lvl="0" indent="-257175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s-MX" sz="1600" b="0" i="0" u="none" strike="noStrike" kern="1200" cap="none" spc="0" normalizeH="0" baseline="0" noProof="0" dirty="0">
                <a:ln>
                  <a:noFill/>
                </a:ln>
                <a:solidFill>
                  <a:srgbClr val="646B7B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Valores expresados es millones de dólares (MMSus).</a:t>
            </a:r>
            <a:endParaRPr kumimoji="0" lang="es-BO" sz="1600" b="0" i="0" u="none" strike="noStrike" kern="1200" cap="none" spc="0" normalizeH="0" baseline="0" noProof="0" dirty="0">
              <a:ln>
                <a:noFill/>
              </a:ln>
              <a:solidFill>
                <a:srgbClr val="646B7B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0" name="Título 4">
            <a:extLst>
              <a:ext uri="{FF2B5EF4-FFF2-40B4-BE49-F238E27FC236}">
                <a16:creationId xmlns:a16="http://schemas.microsoft.com/office/drawing/2014/main" id="{8F95D87A-A3AC-8925-5019-8293AE10E415}"/>
              </a:ext>
            </a:extLst>
          </p:cNvPr>
          <p:cNvSpPr txBox="1">
            <a:spLocks/>
          </p:cNvSpPr>
          <p:nvPr/>
        </p:nvSpPr>
        <p:spPr>
          <a:xfrm>
            <a:off x="3100087" y="2484574"/>
            <a:ext cx="3373876" cy="6480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spc="-15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13716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3600" dirty="0">
                <a:solidFill>
                  <a:srgbClr val="1F4E7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Presupuesto </a:t>
            </a:r>
            <a:endParaRPr lang="es-BO" sz="3600" dirty="0">
              <a:solidFill>
                <a:srgbClr val="1F4E7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1" name="Título 4">
            <a:extLst>
              <a:ext uri="{FF2B5EF4-FFF2-40B4-BE49-F238E27FC236}">
                <a16:creationId xmlns:a16="http://schemas.microsoft.com/office/drawing/2014/main" id="{6935EA5F-D623-BEEC-2EEC-03060DA321FB}"/>
              </a:ext>
            </a:extLst>
          </p:cNvPr>
          <p:cNvSpPr txBox="1">
            <a:spLocks/>
          </p:cNvSpPr>
          <p:nvPr/>
        </p:nvSpPr>
        <p:spPr>
          <a:xfrm>
            <a:off x="13057333" y="2445788"/>
            <a:ext cx="3950845" cy="6480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spc="-15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13716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3600" dirty="0">
                <a:solidFill>
                  <a:srgbClr val="1F4E7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Ingresos</a:t>
            </a:r>
            <a:endParaRPr lang="es-BO" sz="3600" dirty="0">
              <a:solidFill>
                <a:srgbClr val="1F4E7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4" name="Rectángulo 33">
            <a:extLst>
              <a:ext uri="{FF2B5EF4-FFF2-40B4-BE49-F238E27FC236}">
                <a16:creationId xmlns:a16="http://schemas.microsoft.com/office/drawing/2014/main" id="{CE8B4084-A934-85F0-7F22-13A93C82F641}"/>
              </a:ext>
            </a:extLst>
          </p:cNvPr>
          <p:cNvSpPr/>
          <p:nvPr/>
        </p:nvSpPr>
        <p:spPr>
          <a:xfrm>
            <a:off x="8378179" y="8273768"/>
            <a:ext cx="93971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BO" sz="2400" b="0" i="0" u="none" strike="noStrike" kern="1200" cap="none" spc="0" normalizeH="0" baseline="0" noProof="0" dirty="0">
                <a:ln>
                  <a:noFill/>
                </a:ln>
                <a:solidFill>
                  <a:srgbClr val="646B7B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Resultados de las operaciones de la empresa se estima la generación de ingresos por un valor de 1.035 MM$US.</a:t>
            </a:r>
          </a:p>
        </p:txBody>
      </p:sp>
      <p:sp>
        <p:nvSpPr>
          <p:cNvPr id="33" name="TextBox 7">
            <a:extLst>
              <a:ext uri="{FF2B5EF4-FFF2-40B4-BE49-F238E27FC236}">
                <a16:creationId xmlns:a16="http://schemas.microsoft.com/office/drawing/2014/main" id="{A6AF227E-8C9A-4F31-EEFE-6E1D5A1DB9A0}"/>
              </a:ext>
            </a:extLst>
          </p:cNvPr>
          <p:cNvSpPr txBox="1"/>
          <p:nvPr/>
        </p:nvSpPr>
        <p:spPr>
          <a:xfrm>
            <a:off x="585084" y="835343"/>
            <a:ext cx="14457536" cy="7827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691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LEMON MILK Medium"/>
              </a:rPr>
              <a:t>PROGRAMACIÓN PRESUPUESTARIA 2025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LEMON MILK Medium"/>
            </a:endParaRPr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E6BD1854-E4D9-4EC4-BF59-63026A2DE6D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8638711"/>
              </p:ext>
            </p:extLst>
          </p:nvPr>
        </p:nvGraphicFramePr>
        <p:xfrm>
          <a:off x="304799" y="3066384"/>
          <a:ext cx="9588843" cy="44908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183E64EB-F45F-4BAB-97B2-5BD6A830353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6640314"/>
              </p:ext>
            </p:extLst>
          </p:nvPr>
        </p:nvGraphicFramePr>
        <p:xfrm>
          <a:off x="10352556" y="3074045"/>
          <a:ext cx="7783044" cy="4467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AutoShape 18">
            <a:extLst>
              <a:ext uri="{FF2B5EF4-FFF2-40B4-BE49-F238E27FC236}">
                <a16:creationId xmlns:a16="http://schemas.microsoft.com/office/drawing/2014/main" id="{A0A0DFDE-12AB-E194-5093-42ADCF76461C}"/>
              </a:ext>
            </a:extLst>
          </p:cNvPr>
          <p:cNvSpPr/>
          <p:nvPr/>
        </p:nvSpPr>
        <p:spPr>
          <a:xfrm>
            <a:off x="0" y="8289447"/>
            <a:ext cx="8222109" cy="3658017"/>
          </a:xfrm>
          <a:prstGeom prst="rect">
            <a:avLst/>
          </a:prstGeom>
          <a:solidFill>
            <a:srgbClr val="13538A"/>
          </a:solidFill>
        </p:spPr>
        <p:txBody>
          <a:bodyPr/>
          <a:lstStyle/>
          <a:p>
            <a:endParaRPr lang="es-BO"/>
          </a:p>
        </p:txBody>
      </p:sp>
      <p:sp>
        <p:nvSpPr>
          <p:cNvPr id="9" name="Freeform 20">
            <a:extLst>
              <a:ext uri="{FF2B5EF4-FFF2-40B4-BE49-F238E27FC236}">
                <a16:creationId xmlns:a16="http://schemas.microsoft.com/office/drawing/2014/main" id="{9523C00E-2390-5E43-6D13-7733C7D3F66B}"/>
              </a:ext>
            </a:extLst>
          </p:cNvPr>
          <p:cNvSpPr/>
          <p:nvPr/>
        </p:nvSpPr>
        <p:spPr>
          <a:xfrm>
            <a:off x="448107" y="7861525"/>
            <a:ext cx="1876008" cy="1782586"/>
          </a:xfrm>
          <a:custGeom>
            <a:avLst/>
            <a:gdLst/>
            <a:ahLst/>
            <a:cxnLst/>
            <a:rect l="l" t="t" r="r" b="b"/>
            <a:pathLst>
              <a:path w="3308462" h="3308462">
                <a:moveTo>
                  <a:pt x="0" y="0"/>
                </a:moveTo>
                <a:lnTo>
                  <a:pt x="3308462" y="0"/>
                </a:lnTo>
                <a:lnTo>
                  <a:pt x="3308462" y="3308462"/>
                </a:lnTo>
                <a:lnTo>
                  <a:pt x="0" y="330846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BO"/>
          </a:p>
        </p:txBody>
      </p:sp>
      <p:sp>
        <p:nvSpPr>
          <p:cNvPr id="10" name="Freeform 21">
            <a:extLst>
              <a:ext uri="{FF2B5EF4-FFF2-40B4-BE49-F238E27FC236}">
                <a16:creationId xmlns:a16="http://schemas.microsoft.com/office/drawing/2014/main" id="{41A944EB-6E3A-70E3-5A27-03EAEE2042B5}"/>
              </a:ext>
            </a:extLst>
          </p:cNvPr>
          <p:cNvSpPr/>
          <p:nvPr/>
        </p:nvSpPr>
        <p:spPr>
          <a:xfrm>
            <a:off x="617344" y="7946271"/>
            <a:ext cx="1563868" cy="1485990"/>
          </a:xfrm>
          <a:custGeom>
            <a:avLst/>
            <a:gdLst/>
            <a:ahLst/>
            <a:cxnLst/>
            <a:rect l="l" t="t" r="r" b="b"/>
            <a:pathLst>
              <a:path w="2757983" h="2757983">
                <a:moveTo>
                  <a:pt x="0" y="0"/>
                </a:moveTo>
                <a:lnTo>
                  <a:pt x="2757984" y="0"/>
                </a:lnTo>
                <a:lnTo>
                  <a:pt x="2757984" y="2757983"/>
                </a:lnTo>
                <a:lnTo>
                  <a:pt x="0" y="275798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BO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944AFB66-E11D-5317-ADCE-6648F7F4C142}"/>
              </a:ext>
            </a:extLst>
          </p:cNvPr>
          <p:cNvSpPr/>
          <p:nvPr/>
        </p:nvSpPr>
        <p:spPr>
          <a:xfrm>
            <a:off x="655930" y="8273767"/>
            <a:ext cx="146036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BO" sz="4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232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94243BDD-6A0F-EA1E-7D0D-CBA8DF379BAE}"/>
              </a:ext>
            </a:extLst>
          </p:cNvPr>
          <p:cNvSpPr txBox="1"/>
          <p:nvPr/>
        </p:nvSpPr>
        <p:spPr>
          <a:xfrm>
            <a:off x="2540308" y="8297067"/>
            <a:ext cx="557682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procesos de contratación de bienes y servicios </a:t>
            </a:r>
            <a:r>
              <a:rPr lang="es-MX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que </a:t>
            </a:r>
            <a:r>
              <a:rPr kumimoji="0" lang="es-MX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contribuyen a la reactivación económica.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MX" sz="24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0618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237189" y="3068252"/>
            <a:ext cx="4325848" cy="6342448"/>
            <a:chOff x="0" y="0"/>
            <a:chExt cx="5767798" cy="8972809"/>
          </a:xfrm>
        </p:grpSpPr>
        <p:sp>
          <p:nvSpPr>
            <p:cNvPr id="3" name="AutoShape 3"/>
            <p:cNvSpPr/>
            <p:nvPr/>
          </p:nvSpPr>
          <p:spPr>
            <a:xfrm>
              <a:off x="0" y="2183567"/>
              <a:ext cx="5767798" cy="6789242"/>
            </a:xfrm>
            <a:prstGeom prst="rect">
              <a:avLst/>
            </a:prstGeom>
            <a:solidFill>
              <a:srgbClr val="37C9EF"/>
            </a:solidFill>
          </p:spPr>
          <p:txBody>
            <a:bodyPr/>
            <a:lstStyle/>
            <a:p>
              <a:endParaRPr lang="es-BO"/>
            </a:p>
          </p:txBody>
        </p:sp>
        <p:sp>
          <p:nvSpPr>
            <p:cNvPr id="4" name="AutoShape 4"/>
            <p:cNvSpPr/>
            <p:nvPr/>
          </p:nvSpPr>
          <p:spPr>
            <a:xfrm>
              <a:off x="0" y="0"/>
              <a:ext cx="5767798" cy="2770745"/>
            </a:xfrm>
            <a:prstGeom prst="rect">
              <a:avLst/>
            </a:prstGeom>
            <a:solidFill>
              <a:srgbClr val="F39540"/>
            </a:solidFill>
          </p:spPr>
          <p:txBody>
            <a:bodyPr/>
            <a:lstStyle/>
            <a:p>
              <a:endParaRPr lang="es-BO"/>
            </a:p>
          </p:txBody>
        </p:sp>
        <p:sp>
          <p:nvSpPr>
            <p:cNvPr id="5" name="Freeform 5"/>
            <p:cNvSpPr/>
            <p:nvPr/>
          </p:nvSpPr>
          <p:spPr>
            <a:xfrm>
              <a:off x="1229668" y="529336"/>
              <a:ext cx="3308462" cy="3308462"/>
            </a:xfrm>
            <a:custGeom>
              <a:avLst/>
              <a:gdLst/>
              <a:ahLst/>
              <a:cxnLst/>
              <a:rect l="l" t="t" r="r" b="b"/>
              <a:pathLst>
                <a:path w="3308462" h="3308462">
                  <a:moveTo>
                    <a:pt x="0" y="0"/>
                  </a:moveTo>
                  <a:lnTo>
                    <a:pt x="3308462" y="0"/>
                  </a:lnTo>
                  <a:lnTo>
                    <a:pt x="3308462" y="3308462"/>
                  </a:lnTo>
                  <a:lnTo>
                    <a:pt x="0" y="33084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BO"/>
            </a:p>
          </p:txBody>
        </p:sp>
        <p:sp>
          <p:nvSpPr>
            <p:cNvPr id="6" name="Freeform 6"/>
            <p:cNvSpPr/>
            <p:nvPr/>
          </p:nvSpPr>
          <p:spPr>
            <a:xfrm>
              <a:off x="1503967" y="804576"/>
              <a:ext cx="2757983" cy="2757983"/>
            </a:xfrm>
            <a:custGeom>
              <a:avLst/>
              <a:gdLst/>
              <a:ahLst/>
              <a:cxnLst/>
              <a:rect l="l" t="t" r="r" b="b"/>
              <a:pathLst>
                <a:path w="2757983" h="2757983">
                  <a:moveTo>
                    <a:pt x="0" y="0"/>
                  </a:moveTo>
                  <a:lnTo>
                    <a:pt x="2757984" y="0"/>
                  </a:lnTo>
                  <a:lnTo>
                    <a:pt x="2757984" y="2757983"/>
                  </a:lnTo>
                  <a:lnTo>
                    <a:pt x="0" y="27579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BO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3797261" y="3068252"/>
            <a:ext cx="4275117" cy="6342448"/>
            <a:chOff x="0" y="0"/>
            <a:chExt cx="5767798" cy="8972809"/>
          </a:xfrm>
        </p:grpSpPr>
        <p:sp>
          <p:nvSpPr>
            <p:cNvPr id="8" name="AutoShape 8"/>
            <p:cNvSpPr/>
            <p:nvPr/>
          </p:nvSpPr>
          <p:spPr>
            <a:xfrm>
              <a:off x="0" y="2183567"/>
              <a:ext cx="5767798" cy="6789242"/>
            </a:xfrm>
            <a:prstGeom prst="rect">
              <a:avLst/>
            </a:prstGeom>
            <a:solidFill>
              <a:srgbClr val="3EDAD8"/>
            </a:solidFill>
          </p:spPr>
          <p:txBody>
            <a:bodyPr/>
            <a:lstStyle/>
            <a:p>
              <a:endParaRPr lang="es-BO"/>
            </a:p>
          </p:txBody>
        </p:sp>
        <p:sp>
          <p:nvSpPr>
            <p:cNvPr id="9" name="AutoShape 9"/>
            <p:cNvSpPr/>
            <p:nvPr/>
          </p:nvSpPr>
          <p:spPr>
            <a:xfrm>
              <a:off x="0" y="0"/>
              <a:ext cx="5767798" cy="2770745"/>
            </a:xfrm>
            <a:prstGeom prst="rect">
              <a:avLst/>
            </a:prstGeom>
            <a:solidFill>
              <a:srgbClr val="F39540"/>
            </a:solidFill>
          </p:spPr>
          <p:txBody>
            <a:bodyPr/>
            <a:lstStyle/>
            <a:p>
              <a:endParaRPr lang="es-BO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1229668" y="529336"/>
              <a:ext cx="3308462" cy="3308462"/>
            </a:xfrm>
            <a:custGeom>
              <a:avLst/>
              <a:gdLst/>
              <a:ahLst/>
              <a:cxnLst/>
              <a:rect l="l" t="t" r="r" b="b"/>
              <a:pathLst>
                <a:path w="3308462" h="3308462">
                  <a:moveTo>
                    <a:pt x="0" y="0"/>
                  </a:moveTo>
                  <a:lnTo>
                    <a:pt x="3308462" y="0"/>
                  </a:lnTo>
                  <a:lnTo>
                    <a:pt x="3308462" y="3308462"/>
                  </a:lnTo>
                  <a:lnTo>
                    <a:pt x="0" y="33084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BO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1503967" y="804576"/>
              <a:ext cx="2757983" cy="2757983"/>
            </a:xfrm>
            <a:custGeom>
              <a:avLst/>
              <a:gdLst/>
              <a:ahLst/>
              <a:cxnLst/>
              <a:rect l="l" t="t" r="r" b="b"/>
              <a:pathLst>
                <a:path w="2757983" h="2757983">
                  <a:moveTo>
                    <a:pt x="0" y="0"/>
                  </a:moveTo>
                  <a:lnTo>
                    <a:pt x="2757984" y="0"/>
                  </a:lnTo>
                  <a:lnTo>
                    <a:pt x="2757984" y="2757983"/>
                  </a:lnTo>
                  <a:lnTo>
                    <a:pt x="0" y="27579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BO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4724963" y="3079049"/>
            <a:ext cx="4252510" cy="6331651"/>
            <a:chOff x="0" y="0"/>
            <a:chExt cx="5767798" cy="8972809"/>
          </a:xfrm>
        </p:grpSpPr>
        <p:sp>
          <p:nvSpPr>
            <p:cNvPr id="13" name="AutoShape 13"/>
            <p:cNvSpPr/>
            <p:nvPr/>
          </p:nvSpPr>
          <p:spPr>
            <a:xfrm>
              <a:off x="0" y="2183567"/>
              <a:ext cx="5767798" cy="6789242"/>
            </a:xfrm>
            <a:prstGeom prst="rect">
              <a:avLst/>
            </a:prstGeom>
            <a:solidFill>
              <a:srgbClr val="2C92D5"/>
            </a:solidFill>
          </p:spPr>
          <p:txBody>
            <a:bodyPr/>
            <a:lstStyle/>
            <a:p>
              <a:endParaRPr lang="es-BO"/>
            </a:p>
          </p:txBody>
        </p:sp>
        <p:sp>
          <p:nvSpPr>
            <p:cNvPr id="14" name="AutoShape 14"/>
            <p:cNvSpPr/>
            <p:nvPr/>
          </p:nvSpPr>
          <p:spPr>
            <a:xfrm>
              <a:off x="0" y="0"/>
              <a:ext cx="5767798" cy="2770745"/>
            </a:xfrm>
            <a:prstGeom prst="rect">
              <a:avLst/>
            </a:prstGeom>
            <a:solidFill>
              <a:srgbClr val="F39540"/>
            </a:solidFill>
          </p:spPr>
          <p:txBody>
            <a:bodyPr/>
            <a:lstStyle/>
            <a:p>
              <a:endParaRPr lang="es-BO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1229668" y="529335"/>
              <a:ext cx="3308462" cy="3308463"/>
            </a:xfrm>
            <a:custGeom>
              <a:avLst/>
              <a:gdLst/>
              <a:ahLst/>
              <a:cxnLst/>
              <a:rect l="l" t="t" r="r" b="b"/>
              <a:pathLst>
                <a:path w="3308462" h="3308462">
                  <a:moveTo>
                    <a:pt x="0" y="0"/>
                  </a:moveTo>
                  <a:lnTo>
                    <a:pt x="3308462" y="0"/>
                  </a:lnTo>
                  <a:lnTo>
                    <a:pt x="3308462" y="3308462"/>
                  </a:lnTo>
                  <a:lnTo>
                    <a:pt x="0" y="33084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BO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1503967" y="804576"/>
              <a:ext cx="2757983" cy="2757983"/>
            </a:xfrm>
            <a:custGeom>
              <a:avLst/>
              <a:gdLst/>
              <a:ahLst/>
              <a:cxnLst/>
              <a:rect l="l" t="t" r="r" b="b"/>
              <a:pathLst>
                <a:path w="2757983" h="2757983">
                  <a:moveTo>
                    <a:pt x="0" y="0"/>
                  </a:moveTo>
                  <a:lnTo>
                    <a:pt x="2757984" y="0"/>
                  </a:lnTo>
                  <a:lnTo>
                    <a:pt x="2757984" y="2757983"/>
                  </a:lnTo>
                  <a:lnTo>
                    <a:pt x="0" y="27579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BO"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229235" y="3068252"/>
            <a:ext cx="4312234" cy="6342448"/>
            <a:chOff x="0" y="0"/>
            <a:chExt cx="5767798" cy="8972809"/>
          </a:xfrm>
        </p:grpSpPr>
        <p:sp>
          <p:nvSpPr>
            <p:cNvPr id="18" name="AutoShape 18"/>
            <p:cNvSpPr/>
            <p:nvPr/>
          </p:nvSpPr>
          <p:spPr>
            <a:xfrm>
              <a:off x="0" y="2183567"/>
              <a:ext cx="5767798" cy="6789242"/>
            </a:xfrm>
            <a:prstGeom prst="rect">
              <a:avLst/>
            </a:prstGeom>
            <a:solidFill>
              <a:srgbClr val="13538A"/>
            </a:solidFill>
          </p:spPr>
          <p:txBody>
            <a:bodyPr/>
            <a:lstStyle/>
            <a:p>
              <a:endParaRPr lang="es-BO"/>
            </a:p>
          </p:txBody>
        </p:sp>
        <p:sp>
          <p:nvSpPr>
            <p:cNvPr id="19" name="AutoShape 19"/>
            <p:cNvSpPr/>
            <p:nvPr/>
          </p:nvSpPr>
          <p:spPr>
            <a:xfrm>
              <a:off x="0" y="0"/>
              <a:ext cx="5767798" cy="2770745"/>
            </a:xfrm>
            <a:prstGeom prst="rect">
              <a:avLst/>
            </a:prstGeom>
            <a:solidFill>
              <a:srgbClr val="F39540"/>
            </a:solidFill>
          </p:spPr>
          <p:txBody>
            <a:bodyPr/>
            <a:lstStyle/>
            <a:p>
              <a:endParaRPr lang="es-BO"/>
            </a:p>
          </p:txBody>
        </p:sp>
        <p:sp>
          <p:nvSpPr>
            <p:cNvPr id="20" name="Freeform 20"/>
            <p:cNvSpPr/>
            <p:nvPr/>
          </p:nvSpPr>
          <p:spPr>
            <a:xfrm>
              <a:off x="1229668" y="529336"/>
              <a:ext cx="3308462" cy="3308462"/>
            </a:xfrm>
            <a:custGeom>
              <a:avLst/>
              <a:gdLst/>
              <a:ahLst/>
              <a:cxnLst/>
              <a:rect l="l" t="t" r="r" b="b"/>
              <a:pathLst>
                <a:path w="3308462" h="3308462">
                  <a:moveTo>
                    <a:pt x="0" y="0"/>
                  </a:moveTo>
                  <a:lnTo>
                    <a:pt x="3308462" y="0"/>
                  </a:lnTo>
                  <a:lnTo>
                    <a:pt x="3308462" y="3308462"/>
                  </a:lnTo>
                  <a:lnTo>
                    <a:pt x="0" y="33084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BO"/>
            </a:p>
          </p:txBody>
        </p:sp>
        <p:sp>
          <p:nvSpPr>
            <p:cNvPr id="21" name="Freeform 21"/>
            <p:cNvSpPr/>
            <p:nvPr/>
          </p:nvSpPr>
          <p:spPr>
            <a:xfrm>
              <a:off x="1503967" y="804576"/>
              <a:ext cx="2757983" cy="2757983"/>
            </a:xfrm>
            <a:custGeom>
              <a:avLst/>
              <a:gdLst/>
              <a:ahLst/>
              <a:cxnLst/>
              <a:rect l="l" t="t" r="r" b="b"/>
              <a:pathLst>
                <a:path w="2757983" h="2757983">
                  <a:moveTo>
                    <a:pt x="0" y="0"/>
                  </a:moveTo>
                  <a:lnTo>
                    <a:pt x="2757984" y="0"/>
                  </a:lnTo>
                  <a:lnTo>
                    <a:pt x="2757984" y="2757983"/>
                  </a:lnTo>
                  <a:lnTo>
                    <a:pt x="0" y="27579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BO"/>
            </a:p>
          </p:txBody>
        </p:sp>
      </p:grpSp>
      <p:sp>
        <p:nvSpPr>
          <p:cNvPr id="22" name="Freeform 22"/>
          <p:cNvSpPr/>
          <p:nvPr/>
        </p:nvSpPr>
        <p:spPr>
          <a:xfrm>
            <a:off x="1645323" y="3749100"/>
            <a:ext cx="1478649" cy="1528303"/>
          </a:xfrm>
          <a:custGeom>
            <a:avLst/>
            <a:gdLst/>
            <a:ahLst/>
            <a:cxnLst/>
            <a:rect l="l" t="t" r="r" b="b"/>
            <a:pathLst>
              <a:path w="1923189" h="1903957">
                <a:moveTo>
                  <a:pt x="0" y="0"/>
                </a:moveTo>
                <a:lnTo>
                  <a:pt x="1923189" y="0"/>
                </a:lnTo>
                <a:lnTo>
                  <a:pt x="1923189" y="1903957"/>
                </a:lnTo>
                <a:lnTo>
                  <a:pt x="0" y="190395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BO"/>
          </a:p>
        </p:txBody>
      </p:sp>
      <p:sp>
        <p:nvSpPr>
          <p:cNvPr id="23" name="Freeform 23"/>
          <p:cNvSpPr/>
          <p:nvPr/>
        </p:nvSpPr>
        <p:spPr>
          <a:xfrm>
            <a:off x="6096000" y="3848100"/>
            <a:ext cx="1545456" cy="1442373"/>
          </a:xfrm>
          <a:custGeom>
            <a:avLst/>
            <a:gdLst/>
            <a:ahLst/>
            <a:cxnLst/>
            <a:rect l="l" t="t" r="r" b="b"/>
            <a:pathLst>
              <a:path w="2677050" h="2677050">
                <a:moveTo>
                  <a:pt x="0" y="0"/>
                </a:moveTo>
                <a:lnTo>
                  <a:pt x="2677050" y="0"/>
                </a:lnTo>
                <a:lnTo>
                  <a:pt x="2677050" y="2677050"/>
                </a:lnTo>
                <a:lnTo>
                  <a:pt x="0" y="267705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BO"/>
          </a:p>
        </p:txBody>
      </p:sp>
      <p:sp>
        <p:nvSpPr>
          <p:cNvPr id="24" name="Freeform 24"/>
          <p:cNvSpPr/>
          <p:nvPr/>
        </p:nvSpPr>
        <p:spPr>
          <a:xfrm>
            <a:off x="10599389" y="3665063"/>
            <a:ext cx="1585310" cy="1808446"/>
          </a:xfrm>
          <a:custGeom>
            <a:avLst/>
            <a:gdLst/>
            <a:ahLst/>
            <a:cxnLst/>
            <a:rect l="l" t="t" r="r" b="b"/>
            <a:pathLst>
              <a:path w="1985988" h="2282745">
                <a:moveTo>
                  <a:pt x="0" y="0"/>
                </a:moveTo>
                <a:lnTo>
                  <a:pt x="1985988" y="0"/>
                </a:lnTo>
                <a:lnTo>
                  <a:pt x="1985988" y="2282745"/>
                </a:lnTo>
                <a:lnTo>
                  <a:pt x="0" y="2282745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BO"/>
          </a:p>
        </p:txBody>
      </p:sp>
      <p:sp>
        <p:nvSpPr>
          <p:cNvPr id="25" name="Freeform 25"/>
          <p:cNvSpPr/>
          <p:nvPr/>
        </p:nvSpPr>
        <p:spPr>
          <a:xfrm>
            <a:off x="15070176" y="3758331"/>
            <a:ext cx="1672779" cy="1581536"/>
          </a:xfrm>
          <a:custGeom>
            <a:avLst/>
            <a:gdLst/>
            <a:ahLst/>
            <a:cxnLst/>
            <a:rect l="l" t="t" r="r" b="b"/>
            <a:pathLst>
              <a:path w="2274599" h="2237637">
                <a:moveTo>
                  <a:pt x="0" y="0"/>
                </a:moveTo>
                <a:lnTo>
                  <a:pt x="2274599" y="0"/>
                </a:lnTo>
                <a:lnTo>
                  <a:pt x="2274599" y="2237637"/>
                </a:lnTo>
                <a:lnTo>
                  <a:pt x="0" y="2237637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BO"/>
          </a:p>
        </p:txBody>
      </p:sp>
      <p:sp>
        <p:nvSpPr>
          <p:cNvPr id="38" name="TextBox 101">
            <a:extLst>
              <a:ext uri="{FF2B5EF4-FFF2-40B4-BE49-F238E27FC236}">
                <a16:creationId xmlns:a16="http://schemas.microsoft.com/office/drawing/2014/main" id="{D10C39DD-B4CC-69DD-5628-5F5A3BDC9037}"/>
              </a:ext>
            </a:extLst>
          </p:cNvPr>
          <p:cNvSpPr txBox="1"/>
          <p:nvPr/>
        </p:nvSpPr>
        <p:spPr>
          <a:xfrm>
            <a:off x="4683102" y="5904755"/>
            <a:ext cx="433726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BO" sz="2500" noProof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Reacondicionamiento de la unidad Turbogenerador 3TG-2403 de RSCZ, para alcanzar mayor confiabilidad y disponibilidad del equipo.</a:t>
            </a:r>
            <a:endParaRPr kumimoji="0" lang="es-BO" sz="25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9" name="TextBox 103">
            <a:extLst>
              <a:ext uri="{FF2B5EF4-FFF2-40B4-BE49-F238E27FC236}">
                <a16:creationId xmlns:a16="http://schemas.microsoft.com/office/drawing/2014/main" id="{96E3E029-03CA-F608-B4E5-ED07D5B331A6}"/>
              </a:ext>
            </a:extLst>
          </p:cNvPr>
          <p:cNvSpPr txBox="1"/>
          <p:nvPr/>
        </p:nvSpPr>
        <p:spPr>
          <a:xfrm>
            <a:off x="9220200" y="5981700"/>
            <a:ext cx="4203416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kumimoji="0" lang="es-BO" sz="25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Implementación de Nueva Red de Agua Contra incendio (NURACI) en </a:t>
            </a:r>
            <a:r>
              <a:rPr lang="es-BO" sz="2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RCBA para mejorar las condiciones de seguridad</a:t>
            </a:r>
            <a:r>
              <a:rPr lang="es-BO" sz="2500" noProof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kumimoji="0" lang="es-BO" sz="25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0" name="TextBox 105">
            <a:extLst>
              <a:ext uri="{FF2B5EF4-FFF2-40B4-BE49-F238E27FC236}">
                <a16:creationId xmlns:a16="http://schemas.microsoft.com/office/drawing/2014/main" id="{FB05BD50-A622-9AA2-0CF4-5C5789814612}"/>
              </a:ext>
            </a:extLst>
          </p:cNvPr>
          <p:cNvSpPr txBox="1"/>
          <p:nvPr/>
        </p:nvSpPr>
        <p:spPr>
          <a:xfrm>
            <a:off x="13782021" y="6019123"/>
            <a:ext cx="4145026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BO" sz="25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Adecuación del parque de esferas según recomendaciones de normativa vigente,</a:t>
            </a:r>
            <a:r>
              <a:rPr kumimoji="0" lang="es-BO" sz="25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s-BO" sz="25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API 2510/2510A.</a:t>
            </a:r>
          </a:p>
        </p:txBody>
      </p:sp>
      <p:sp>
        <p:nvSpPr>
          <p:cNvPr id="41" name="TextBox 101">
            <a:extLst>
              <a:ext uri="{FF2B5EF4-FFF2-40B4-BE49-F238E27FC236}">
                <a16:creationId xmlns:a16="http://schemas.microsoft.com/office/drawing/2014/main" id="{CDC13B86-7EAB-7B6D-96F1-2484F4D547A3}"/>
              </a:ext>
            </a:extLst>
          </p:cNvPr>
          <p:cNvSpPr txBox="1"/>
          <p:nvPr/>
        </p:nvSpPr>
        <p:spPr>
          <a:xfrm>
            <a:off x="228600" y="6022181"/>
            <a:ext cx="416262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BO" sz="2600" noProof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Construcción de Nueva Sala de Control en RSCZ para optimizar los procesos de control operativo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BO" sz="2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BO" sz="26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BO" sz="2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BO" sz="2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2" name="TextBox 7">
            <a:extLst>
              <a:ext uri="{FF2B5EF4-FFF2-40B4-BE49-F238E27FC236}">
                <a16:creationId xmlns:a16="http://schemas.microsoft.com/office/drawing/2014/main" id="{2877719F-E90A-AD02-FD92-43A907B9D52E}"/>
              </a:ext>
            </a:extLst>
          </p:cNvPr>
          <p:cNvSpPr txBox="1"/>
          <p:nvPr/>
        </p:nvSpPr>
        <p:spPr>
          <a:xfrm>
            <a:off x="612640" y="768029"/>
            <a:ext cx="14457536" cy="7827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13"/>
              </a:lnSpc>
            </a:pPr>
            <a:r>
              <a:rPr lang="es-BO" sz="3600" b="1" noProof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LEMON MILK Medium"/>
              </a:rPr>
              <a:t>PRINCIPALES PROYECTOS DE INVERSIÓN 2025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E9A32C3F-CE61-0C5C-825E-A4DD9FDAC0A6}"/>
              </a:ext>
            </a:extLst>
          </p:cNvPr>
          <p:cNvSpPr txBox="1"/>
          <p:nvPr/>
        </p:nvSpPr>
        <p:spPr>
          <a:xfrm>
            <a:off x="-2194161" y="8503503"/>
            <a:ext cx="9144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0" lang="es-BO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Inversión 2025: </a:t>
            </a:r>
            <a:r>
              <a:rPr kumimoji="0" lang="es-BO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MM$us</a:t>
            </a:r>
            <a:r>
              <a:rPr kumimoji="0" lang="es-BO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0,54.</a:t>
            </a:r>
          </a:p>
          <a:p>
            <a:pPr algn="ctr">
              <a:defRPr/>
            </a:pPr>
            <a:r>
              <a:rPr kumimoji="0" lang="es-BO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CAPEX TOTAL: </a:t>
            </a:r>
            <a:r>
              <a:rPr kumimoji="0" lang="es-BO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MM$us</a:t>
            </a:r>
            <a:r>
              <a:rPr kumimoji="0" lang="es-BO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2,00.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C6EC4A75-B31B-0807-15AE-49588D627755}"/>
              </a:ext>
            </a:extLst>
          </p:cNvPr>
          <p:cNvSpPr txBox="1"/>
          <p:nvPr/>
        </p:nvSpPr>
        <p:spPr>
          <a:xfrm>
            <a:off x="152731" y="1899476"/>
            <a:ext cx="4325849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BO" sz="2600" b="1" spc="-150" noProof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LEMON MILK"/>
              </a:rPr>
              <a:t>RSCZ </a:t>
            </a:r>
          </a:p>
          <a:p>
            <a:pPr algn="ctr"/>
            <a:r>
              <a:rPr lang="es-BO" sz="2600" b="1" spc="-150" noProof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LEMON MILK"/>
              </a:rPr>
              <a:t>Nueva Sala de Control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82BC3CCF-2DAA-4764-0906-D97563913634}"/>
              </a:ext>
            </a:extLst>
          </p:cNvPr>
          <p:cNvSpPr txBox="1"/>
          <p:nvPr/>
        </p:nvSpPr>
        <p:spPr>
          <a:xfrm>
            <a:off x="4138521" y="1793438"/>
            <a:ext cx="5457998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BO" sz="2600" b="1" spc="-150" noProof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LEMON MILK"/>
              </a:rPr>
              <a:t>RSCZ </a:t>
            </a:r>
          </a:p>
          <a:p>
            <a:pPr algn="ctr"/>
            <a:r>
              <a:rPr lang="es-BO" sz="2600" b="1" spc="-150" noProof="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LEMON MILK"/>
              </a:rPr>
              <a:t>Overhaul</a:t>
            </a:r>
            <a:r>
              <a:rPr lang="es-BO" sz="2600" b="1" spc="-150" noProof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LEMON MILK"/>
              </a:rPr>
              <a:t> turbogenerador </a:t>
            </a:r>
          </a:p>
          <a:p>
            <a:pPr algn="ctr"/>
            <a:r>
              <a:rPr lang="es-BO" sz="2600" b="1" spc="-150" noProof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LEMON MILK"/>
              </a:rPr>
              <a:t>3TG-2403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FCF7703A-6314-7551-1D6F-CCAE74523CD5}"/>
              </a:ext>
            </a:extLst>
          </p:cNvPr>
          <p:cNvSpPr txBox="1"/>
          <p:nvPr/>
        </p:nvSpPr>
        <p:spPr>
          <a:xfrm>
            <a:off x="4512071" y="8519238"/>
            <a:ext cx="465874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0" lang="es-BO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Inversión 2025: </a:t>
            </a:r>
            <a:r>
              <a:rPr kumimoji="0" lang="es-BO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MM$us</a:t>
            </a:r>
            <a:r>
              <a:rPr kumimoji="0" lang="es-BO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1,99.</a:t>
            </a:r>
          </a:p>
          <a:p>
            <a:pPr algn="ctr">
              <a:defRPr/>
            </a:pPr>
            <a:r>
              <a:rPr kumimoji="0" lang="es-BO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CAPEX TOTAL: </a:t>
            </a:r>
            <a:r>
              <a:rPr kumimoji="0" lang="es-BO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MM$us</a:t>
            </a:r>
            <a:r>
              <a:rPr kumimoji="0" lang="es-BO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2,15.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BBCC9504-AB31-C1DD-15F7-DAFA3739CB35}"/>
              </a:ext>
            </a:extLst>
          </p:cNvPr>
          <p:cNvSpPr txBox="1"/>
          <p:nvPr/>
        </p:nvSpPr>
        <p:spPr>
          <a:xfrm>
            <a:off x="9095556" y="8465882"/>
            <a:ext cx="465874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0" lang="es-BO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Inversión 2025: </a:t>
            </a:r>
            <a:r>
              <a:rPr kumimoji="0" lang="es-BO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MM$us</a:t>
            </a:r>
            <a:r>
              <a:rPr kumimoji="0" lang="es-BO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7,03.</a:t>
            </a:r>
          </a:p>
          <a:p>
            <a:pPr algn="ctr">
              <a:defRPr/>
            </a:pPr>
            <a:r>
              <a:rPr kumimoji="0" lang="es-BO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CAPEX TOTAL: </a:t>
            </a:r>
            <a:r>
              <a:rPr kumimoji="0" lang="es-BO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MM$us</a:t>
            </a:r>
            <a:r>
              <a:rPr kumimoji="0" lang="es-BO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23,49.</a:t>
            </a: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3297BC6C-2ADE-A393-D7B3-D7CC1F9956BB}"/>
              </a:ext>
            </a:extLst>
          </p:cNvPr>
          <p:cNvSpPr txBox="1"/>
          <p:nvPr/>
        </p:nvSpPr>
        <p:spPr>
          <a:xfrm>
            <a:off x="9217919" y="1843078"/>
            <a:ext cx="4348251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2000" b="1" spc="-1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s-BO" sz="2600" dirty="0">
                <a:sym typeface="LEMON MILK"/>
              </a:rPr>
              <a:t>RCBA</a:t>
            </a:r>
          </a:p>
          <a:p>
            <a:r>
              <a:rPr lang="es-BO" sz="2600" dirty="0">
                <a:sym typeface="LEMON MILK"/>
              </a:rPr>
              <a:t>Nueva Red de Agua Contra Incendios </a:t>
            </a:r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6F32ECE0-0B28-E50E-0C14-6EA6C0EE36FB}"/>
              </a:ext>
            </a:extLst>
          </p:cNvPr>
          <p:cNvSpPr txBox="1"/>
          <p:nvPr/>
        </p:nvSpPr>
        <p:spPr>
          <a:xfrm>
            <a:off x="13743398" y="1869638"/>
            <a:ext cx="4196487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2000" b="1" spc="-1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s-BO" sz="2600" dirty="0"/>
              <a:t>RCBA</a:t>
            </a:r>
          </a:p>
          <a:p>
            <a:r>
              <a:rPr lang="es-BO" sz="2600" dirty="0"/>
              <a:t>Adecuación Parque </a:t>
            </a:r>
          </a:p>
          <a:p>
            <a:r>
              <a:rPr lang="es-BO" sz="2600" dirty="0"/>
              <a:t>GLP–Fase III</a:t>
            </a:r>
          </a:p>
        </p:txBody>
      </p:sp>
      <p:sp>
        <p:nvSpPr>
          <p:cNvPr id="47" name="CuadroTexto 46">
            <a:extLst>
              <a:ext uri="{FF2B5EF4-FFF2-40B4-BE49-F238E27FC236}">
                <a16:creationId xmlns:a16="http://schemas.microsoft.com/office/drawing/2014/main" id="{9919458B-5B09-6E43-8392-18249415B0AA}"/>
              </a:ext>
            </a:extLst>
          </p:cNvPr>
          <p:cNvSpPr txBox="1"/>
          <p:nvPr/>
        </p:nvSpPr>
        <p:spPr>
          <a:xfrm>
            <a:off x="13743398" y="8531228"/>
            <a:ext cx="449729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0" lang="es-BO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Inversión 2025: </a:t>
            </a:r>
            <a:r>
              <a:rPr kumimoji="0" lang="es-BO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MM$us</a:t>
            </a:r>
            <a:r>
              <a:rPr kumimoji="0" lang="es-BO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1,80.</a:t>
            </a:r>
          </a:p>
          <a:p>
            <a:pPr algn="ctr">
              <a:defRPr/>
            </a:pPr>
            <a:r>
              <a:rPr kumimoji="0" lang="es-BO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CAPEX TOTAL: </a:t>
            </a:r>
            <a:r>
              <a:rPr kumimoji="0" lang="es-BO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MM$us</a:t>
            </a:r>
            <a:r>
              <a:rPr kumimoji="0" lang="es-BO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10,56.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E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26DC5E5-5657-BB33-B1DC-9750DFFAC2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Box 7">
            <a:extLst>
              <a:ext uri="{FF2B5EF4-FFF2-40B4-BE49-F238E27FC236}">
                <a16:creationId xmlns:a16="http://schemas.microsoft.com/office/drawing/2014/main" id="{3D65E070-32F7-96C3-151C-EBE62B451283}"/>
              </a:ext>
            </a:extLst>
          </p:cNvPr>
          <p:cNvSpPr txBox="1"/>
          <p:nvPr/>
        </p:nvSpPr>
        <p:spPr>
          <a:xfrm>
            <a:off x="1295400" y="875136"/>
            <a:ext cx="14457536" cy="7827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691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BO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LEMON MILK Medium"/>
              </a:rPr>
              <a:t>PRINCIPALES SERVICIOS PROGRAMADOS 2025 </a:t>
            </a:r>
          </a:p>
        </p:txBody>
      </p:sp>
      <p:sp>
        <p:nvSpPr>
          <p:cNvPr id="3" name="Round Same Side Corner Rectangle 2">
            <a:extLst>
              <a:ext uri="{FF2B5EF4-FFF2-40B4-BE49-F238E27FC236}">
                <a16:creationId xmlns:a16="http://schemas.microsoft.com/office/drawing/2014/main" id="{9638FC10-A62E-E211-47C8-4A5902F1C0A1}"/>
              </a:ext>
            </a:extLst>
          </p:cNvPr>
          <p:cNvSpPr/>
          <p:nvPr/>
        </p:nvSpPr>
        <p:spPr>
          <a:xfrm rot="16200000">
            <a:off x="13377791" y="3496699"/>
            <a:ext cx="2343557" cy="747686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tx2">
              <a:lumMod val="25000"/>
              <a:lumOff val="75000"/>
              <a:alpha val="56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BO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Round Same Side Corner Rectangle 3">
            <a:extLst>
              <a:ext uri="{FF2B5EF4-FFF2-40B4-BE49-F238E27FC236}">
                <a16:creationId xmlns:a16="http://schemas.microsoft.com/office/drawing/2014/main" id="{3CA3A3FC-5AF7-7806-31B7-C5A06760CDEF}"/>
              </a:ext>
            </a:extLst>
          </p:cNvPr>
          <p:cNvSpPr/>
          <p:nvPr/>
        </p:nvSpPr>
        <p:spPr>
          <a:xfrm rot="5400000" flipH="1">
            <a:off x="2328293" y="3733089"/>
            <a:ext cx="2343557" cy="7000147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tx2">
              <a:lumMod val="25000"/>
              <a:lumOff val="75000"/>
              <a:alpha val="56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BO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Round Same Side Corner Rectangle 4">
            <a:extLst>
              <a:ext uri="{FF2B5EF4-FFF2-40B4-BE49-F238E27FC236}">
                <a16:creationId xmlns:a16="http://schemas.microsoft.com/office/drawing/2014/main" id="{6C6D5937-2ACA-B55E-A31E-BD18502E141A}"/>
              </a:ext>
            </a:extLst>
          </p:cNvPr>
          <p:cNvSpPr/>
          <p:nvPr/>
        </p:nvSpPr>
        <p:spPr>
          <a:xfrm rot="5400000" flipH="1">
            <a:off x="2328293" y="1029395"/>
            <a:ext cx="2343557" cy="7000147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tx2">
              <a:lumMod val="25000"/>
              <a:lumOff val="75000"/>
              <a:alpha val="56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BO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Round Same Side Corner Rectangle 5">
            <a:extLst>
              <a:ext uri="{FF2B5EF4-FFF2-40B4-BE49-F238E27FC236}">
                <a16:creationId xmlns:a16="http://schemas.microsoft.com/office/drawing/2014/main" id="{1892A0BF-BAD2-1016-5E72-06769DCB6982}"/>
              </a:ext>
            </a:extLst>
          </p:cNvPr>
          <p:cNvSpPr/>
          <p:nvPr/>
        </p:nvSpPr>
        <p:spPr>
          <a:xfrm rot="16200000">
            <a:off x="13377791" y="791037"/>
            <a:ext cx="2343557" cy="747686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tx2">
              <a:lumMod val="25000"/>
              <a:lumOff val="75000"/>
              <a:alpha val="56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BO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90CAC4-8065-B5BB-259F-0EFF4B2C09ED}"/>
              </a:ext>
            </a:extLst>
          </p:cNvPr>
          <p:cNvSpPr/>
          <p:nvPr/>
        </p:nvSpPr>
        <p:spPr>
          <a:xfrm>
            <a:off x="6103961" y="3009900"/>
            <a:ext cx="5496794" cy="5605592"/>
          </a:xfrm>
          <a:prstGeom prst="ellipse">
            <a:avLst/>
          </a:prstGeom>
          <a:solidFill>
            <a:srgbClr val="C0CFDA">
              <a:alpha val="79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BO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5E15568-F5FE-4617-A7D3-9E5C31DF7B76}"/>
              </a:ext>
            </a:extLst>
          </p:cNvPr>
          <p:cNvCxnSpPr>
            <a:cxnSpLocks/>
          </p:cNvCxnSpPr>
          <p:nvPr/>
        </p:nvCxnSpPr>
        <p:spPr>
          <a:xfrm flipH="1">
            <a:off x="7257957" y="6469313"/>
            <a:ext cx="562212" cy="261483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0CD85D5-3497-CAA8-BCDA-56ECD13036D3}"/>
              </a:ext>
            </a:extLst>
          </p:cNvPr>
          <p:cNvCxnSpPr>
            <a:cxnSpLocks/>
          </p:cNvCxnSpPr>
          <p:nvPr/>
        </p:nvCxnSpPr>
        <p:spPr>
          <a:xfrm flipH="1">
            <a:off x="10202836" y="4839373"/>
            <a:ext cx="579333" cy="304127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B03B66C-5F8D-17DB-1FE1-5CFB3D40370C}"/>
              </a:ext>
            </a:extLst>
          </p:cNvPr>
          <p:cNvCxnSpPr/>
          <p:nvPr/>
        </p:nvCxnSpPr>
        <p:spPr>
          <a:xfrm flipH="1" flipV="1">
            <a:off x="10108310" y="6539719"/>
            <a:ext cx="650246" cy="481891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185E6A7-47D2-A52B-F0A0-4DB2D65A3306}"/>
              </a:ext>
            </a:extLst>
          </p:cNvPr>
          <p:cNvCxnSpPr/>
          <p:nvPr/>
        </p:nvCxnSpPr>
        <p:spPr>
          <a:xfrm flipH="1" flipV="1">
            <a:off x="7116112" y="4836446"/>
            <a:ext cx="650246" cy="481891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6B3C931C-F536-44A9-ABD9-32738B0323A9}"/>
              </a:ext>
            </a:extLst>
          </p:cNvPr>
          <p:cNvSpPr/>
          <p:nvPr/>
        </p:nvSpPr>
        <p:spPr>
          <a:xfrm>
            <a:off x="7527431" y="4422359"/>
            <a:ext cx="2859464" cy="2916061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BO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CBE59F4-15B8-B9FB-982D-42B6DE9A4359}"/>
              </a:ext>
            </a:extLst>
          </p:cNvPr>
          <p:cNvSpPr/>
          <p:nvPr/>
        </p:nvSpPr>
        <p:spPr>
          <a:xfrm>
            <a:off x="7670333" y="4570775"/>
            <a:ext cx="2580787" cy="2631869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BO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9AC235DB-FD64-CF0F-14D4-53F21B3A0F77}"/>
              </a:ext>
            </a:extLst>
          </p:cNvPr>
          <p:cNvSpPr/>
          <p:nvPr/>
        </p:nvSpPr>
        <p:spPr>
          <a:xfrm>
            <a:off x="242545" y="4630278"/>
            <a:ext cx="5238074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609660" rtl="0" eaLnBrk="1" fontAlgn="auto" latinLnBrk="0" hangingPunct="1">
              <a:lnSpc>
                <a:spcPts val="238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BO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Operación y Mantenimiento de la Planta de Amoniaco y Urea (PAU)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3336E278-D4CD-A3B0-25B1-9D0B40270145}"/>
              </a:ext>
            </a:extLst>
          </p:cNvPr>
          <p:cNvSpPr txBox="1"/>
          <p:nvPr/>
        </p:nvSpPr>
        <p:spPr>
          <a:xfrm>
            <a:off x="304800" y="3652107"/>
            <a:ext cx="5199980" cy="109555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l" defTabSz="914445" rtl="0" eaLnBrk="1" fontAlgn="auto" latinLnBrk="0" hangingPunct="1">
              <a:lnSpc>
                <a:spcPts val="290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BO" sz="2200" b="1" i="0" u="none" strike="noStrike" kern="1200" cap="none" spc="0" normalizeH="0" baseline="0" noProof="0" dirty="0">
                <a:ln>
                  <a:noFill/>
                </a:ln>
                <a:solidFill>
                  <a:srgbClr val="002A69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PAU</a:t>
            </a:r>
          </a:p>
          <a:p>
            <a:pPr marL="0" marR="0" lvl="0" indent="0" algn="l" defTabSz="914445" rtl="0" eaLnBrk="1" fontAlgn="auto" latinLnBrk="0" hangingPunct="1">
              <a:lnSpc>
                <a:spcPts val="290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BO" sz="2200" b="1" i="0" u="none" strike="noStrike" kern="1200" cap="none" spc="0" normalizeH="0" baseline="0" noProof="0" dirty="0">
                <a:ln>
                  <a:noFill/>
                </a:ln>
                <a:solidFill>
                  <a:srgbClr val="002A69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Planta de Amoniaco y Urea</a:t>
            </a:r>
          </a:p>
          <a:p>
            <a:pPr marL="0" marR="0" lvl="0" indent="0" algn="r" defTabSz="914445" rtl="0" eaLnBrk="1" fontAlgn="auto" latinLnBrk="0" hangingPunct="1">
              <a:lnSpc>
                <a:spcPts val="290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BO" sz="2200" b="1" i="0" u="none" strike="noStrike" kern="1200" cap="none" spc="0" normalizeH="0" baseline="0" noProof="0" dirty="0">
              <a:ln>
                <a:noFill/>
              </a:ln>
              <a:solidFill>
                <a:srgbClr val="002A69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257A0FAC-5EF9-3131-26ED-3EC0426F302A}"/>
              </a:ext>
            </a:extLst>
          </p:cNvPr>
          <p:cNvSpPr/>
          <p:nvPr/>
        </p:nvSpPr>
        <p:spPr>
          <a:xfrm>
            <a:off x="8045597" y="5969776"/>
            <a:ext cx="1857844" cy="6637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45" rtl="0" eaLnBrk="1" fontAlgn="auto" latinLnBrk="0" hangingPunct="1">
              <a:lnSpc>
                <a:spcPts val="5775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BO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Servicios</a:t>
            </a:r>
          </a:p>
        </p:txBody>
      </p:sp>
      <p:sp>
        <p:nvSpPr>
          <p:cNvPr id="65" name="TextBox 50">
            <a:extLst>
              <a:ext uri="{FF2B5EF4-FFF2-40B4-BE49-F238E27FC236}">
                <a16:creationId xmlns:a16="http://schemas.microsoft.com/office/drawing/2014/main" id="{425AB5DA-B195-A42A-A5D0-F9609C0827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8172" y="1957975"/>
            <a:ext cx="805102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4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BO" sz="1600" b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CONTRATOS VIGENTES DE PRESTACIÓN DE SERVICIOS EN EL SECTOR ENERGÉTICO.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71FD9A0-5FF9-241F-C0B7-BDA6E89EB6AD}"/>
              </a:ext>
            </a:extLst>
          </p:cNvPr>
          <p:cNvSpPr/>
          <p:nvPr/>
        </p:nvSpPr>
        <p:spPr>
          <a:xfrm>
            <a:off x="5873346" y="3673115"/>
            <a:ext cx="1823386" cy="1859476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BO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pSp>
        <p:nvGrpSpPr>
          <p:cNvPr id="69" name="Group 23">
            <a:extLst>
              <a:ext uri="{FF2B5EF4-FFF2-40B4-BE49-F238E27FC236}">
                <a16:creationId xmlns:a16="http://schemas.microsoft.com/office/drawing/2014/main" id="{2C0358FE-161B-8C5B-7121-2AD950833AB6}"/>
              </a:ext>
            </a:extLst>
          </p:cNvPr>
          <p:cNvGrpSpPr/>
          <p:nvPr/>
        </p:nvGrpSpPr>
        <p:grpSpPr>
          <a:xfrm>
            <a:off x="5958422" y="3767037"/>
            <a:ext cx="1649656" cy="1682307"/>
            <a:chOff x="0" y="0"/>
            <a:chExt cx="812800" cy="812800"/>
          </a:xfrm>
        </p:grpSpPr>
        <p:sp>
          <p:nvSpPr>
            <p:cNvPr id="70" name="Freeform 24">
              <a:extLst>
                <a:ext uri="{FF2B5EF4-FFF2-40B4-BE49-F238E27FC236}">
                  <a16:creationId xmlns:a16="http://schemas.microsoft.com/office/drawing/2014/main" id="{9FE5E7FE-4A49-5CBD-C737-B3EFD8645D77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BO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71" name="TextBox 70">
            <a:extLst>
              <a:ext uri="{FF2B5EF4-FFF2-40B4-BE49-F238E27FC236}">
                <a16:creationId xmlns:a16="http://schemas.microsoft.com/office/drawing/2014/main" id="{B85A9D7E-7E54-9737-B46F-879025BE5370}"/>
              </a:ext>
            </a:extLst>
          </p:cNvPr>
          <p:cNvSpPr txBox="1"/>
          <p:nvPr/>
        </p:nvSpPr>
        <p:spPr>
          <a:xfrm>
            <a:off x="304800" y="6125050"/>
            <a:ext cx="5686994" cy="137127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l" defTabSz="914445" rtl="0" eaLnBrk="1" fontAlgn="auto" latinLnBrk="0" hangingPunct="1">
              <a:lnSpc>
                <a:spcPts val="267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BO" sz="2200" b="1" i="0" u="none" strike="noStrike" kern="1200" cap="none" spc="28" normalizeH="0" baseline="0" noProof="0" dirty="0">
                <a:ln>
                  <a:noFill/>
                </a:ln>
                <a:solidFill>
                  <a:srgbClr val="002A69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PSLCV </a:t>
            </a:r>
          </a:p>
          <a:p>
            <a:pPr marL="0" marR="0" lvl="0" indent="0" algn="l" defTabSz="914445" rtl="0" eaLnBrk="1" fontAlgn="auto" latinLnBrk="0" hangingPunct="1">
              <a:lnSpc>
                <a:spcPts val="267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BO" sz="2200" b="1" i="0" u="none" strike="noStrike" kern="1200" cap="none" spc="28" normalizeH="0" baseline="0" noProof="0" dirty="0">
                <a:ln>
                  <a:noFill/>
                </a:ln>
                <a:solidFill>
                  <a:srgbClr val="002A69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Planta de Separación de Líquidos Carlos Villegas Quiroga </a:t>
            </a:r>
          </a:p>
          <a:p>
            <a:pPr marL="0" marR="0" lvl="0" indent="0" algn="l" defTabSz="914445" rtl="0" eaLnBrk="1" fontAlgn="auto" latinLnBrk="0" hangingPunct="1">
              <a:lnSpc>
                <a:spcPts val="267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BO" sz="2200" b="1" i="0" u="none" strike="noStrike" kern="1200" cap="none" spc="28" normalizeH="0" baseline="0" noProof="0" dirty="0">
              <a:ln>
                <a:noFill/>
              </a:ln>
              <a:solidFill>
                <a:srgbClr val="002A69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2B426AAD-ED99-E3BD-4421-D258CA737E6A}"/>
              </a:ext>
            </a:extLst>
          </p:cNvPr>
          <p:cNvSpPr/>
          <p:nvPr/>
        </p:nvSpPr>
        <p:spPr>
          <a:xfrm>
            <a:off x="274100" y="7347172"/>
            <a:ext cx="5642991" cy="9258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609660">
              <a:lnSpc>
                <a:spcPts val="2384"/>
              </a:lnSpc>
            </a:pPr>
            <a:r>
              <a:rPr lang="es-BO" sz="24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Operación y Mantenimiento de la Planta de Separación de Líquidos Carlos Villegas Quiroga</a:t>
            </a:r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181B18EB-23F1-3849-0CA7-CF5B471612DD}"/>
              </a:ext>
            </a:extLst>
          </p:cNvPr>
          <p:cNvSpPr/>
          <p:nvPr/>
        </p:nvSpPr>
        <p:spPr>
          <a:xfrm>
            <a:off x="5873346" y="6162874"/>
            <a:ext cx="1823386" cy="1859476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BO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FC20552D-2C04-C170-1BA5-EFB5C55345E8}"/>
              </a:ext>
            </a:extLst>
          </p:cNvPr>
          <p:cNvSpPr/>
          <p:nvPr/>
        </p:nvSpPr>
        <p:spPr>
          <a:xfrm>
            <a:off x="10331046" y="3673115"/>
            <a:ext cx="1823386" cy="1859476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BO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27DE5885-B140-5BBE-2968-3E86B19B9206}"/>
              </a:ext>
            </a:extLst>
          </p:cNvPr>
          <p:cNvSpPr/>
          <p:nvPr/>
        </p:nvSpPr>
        <p:spPr>
          <a:xfrm>
            <a:off x="10331046" y="6162874"/>
            <a:ext cx="1823386" cy="1859476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BO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8" name="Freeform 19">
            <a:extLst>
              <a:ext uri="{FF2B5EF4-FFF2-40B4-BE49-F238E27FC236}">
                <a16:creationId xmlns:a16="http://schemas.microsoft.com/office/drawing/2014/main" id="{3A5CB59E-D183-80D4-0E11-9800BBD250AB}"/>
              </a:ext>
            </a:extLst>
          </p:cNvPr>
          <p:cNvSpPr/>
          <p:nvPr/>
        </p:nvSpPr>
        <p:spPr>
          <a:xfrm>
            <a:off x="5966306" y="6260124"/>
            <a:ext cx="1649656" cy="1682307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B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0" name="Freeform 21">
            <a:extLst>
              <a:ext uri="{FF2B5EF4-FFF2-40B4-BE49-F238E27FC236}">
                <a16:creationId xmlns:a16="http://schemas.microsoft.com/office/drawing/2014/main" id="{8B1CF479-18A7-068F-5EB8-4FCDB13353DA}"/>
              </a:ext>
            </a:extLst>
          </p:cNvPr>
          <p:cNvSpPr/>
          <p:nvPr/>
        </p:nvSpPr>
        <p:spPr>
          <a:xfrm>
            <a:off x="10437400" y="6258096"/>
            <a:ext cx="1641518" cy="1674008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B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491EAB61-9EF6-323D-76C8-DE02285ECF2A}"/>
              </a:ext>
            </a:extLst>
          </p:cNvPr>
          <p:cNvSpPr txBox="1"/>
          <p:nvPr/>
        </p:nvSpPr>
        <p:spPr>
          <a:xfrm>
            <a:off x="12566808" y="6140532"/>
            <a:ext cx="5492592" cy="135421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r" defTabSz="9144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BO" sz="2200" b="1" i="0" u="none" strike="noStrike" kern="1200" cap="none" spc="28" normalizeH="0" baseline="0" noProof="0" dirty="0">
                <a:ln>
                  <a:noFill/>
                </a:ln>
                <a:solidFill>
                  <a:srgbClr val="002A69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PSLRG</a:t>
            </a:r>
          </a:p>
          <a:p>
            <a:pPr marL="0" marR="0" lvl="0" indent="0" algn="r" defTabSz="9144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BO" sz="2200" b="1" i="0" u="none" strike="noStrike" kern="1200" cap="none" spc="28" normalizeH="0" baseline="0" noProof="0" dirty="0">
                <a:ln>
                  <a:noFill/>
                </a:ln>
                <a:solidFill>
                  <a:srgbClr val="002A69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Planta de Separación de Líquidos Rio Grande</a:t>
            </a:r>
          </a:p>
          <a:p>
            <a:pPr marL="0" marR="0" lvl="0" indent="0" algn="r" defTabSz="9144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BO" sz="2200" b="1" i="0" u="none" strike="noStrike" kern="1200" cap="none" spc="28" normalizeH="0" baseline="0" noProof="0" dirty="0">
              <a:ln>
                <a:noFill/>
              </a:ln>
              <a:solidFill>
                <a:srgbClr val="002A69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BE1D1722-129B-BF6C-90C8-0C203AF81ED5}"/>
              </a:ext>
            </a:extLst>
          </p:cNvPr>
          <p:cNvSpPr/>
          <p:nvPr/>
        </p:nvSpPr>
        <p:spPr>
          <a:xfrm>
            <a:off x="12535017" y="7233163"/>
            <a:ext cx="5510438" cy="7848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 defTabSz="609660">
              <a:lnSpc>
                <a:spcPts val="2384"/>
              </a:lnSpc>
            </a:pPr>
            <a:r>
              <a:rPr lang="es-ES" sz="24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Soporte técnico y logístico para la operación y mantenimiento del Complejo de Gas Natural Río Grande.</a:t>
            </a:r>
            <a:endParaRPr lang="es-BO" sz="2400" dirty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C75561D5-DC66-5C0B-A3A4-FA7AC72136CB}"/>
              </a:ext>
            </a:extLst>
          </p:cNvPr>
          <p:cNvSpPr txBox="1"/>
          <p:nvPr/>
        </p:nvSpPr>
        <p:spPr>
          <a:xfrm>
            <a:off x="11419072" y="3389898"/>
            <a:ext cx="6640328" cy="103874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r" defTabSz="914445" rtl="0" eaLnBrk="1" fontAlgn="auto" latinLnBrk="0" hangingPunct="1">
              <a:lnSpc>
                <a:spcPts val="267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BO" sz="2200" b="1" i="0" u="none" strike="noStrike" kern="1200" cap="none" spc="28" normalizeH="0" baseline="0" noProof="0" dirty="0">
                <a:ln>
                  <a:noFill/>
                </a:ln>
                <a:solidFill>
                  <a:srgbClr val="002A69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BIO</a:t>
            </a:r>
          </a:p>
          <a:p>
            <a:pPr marL="0" marR="0" lvl="0" indent="0" algn="r" defTabSz="914445" rtl="0" eaLnBrk="1" fontAlgn="auto" latinLnBrk="0" hangingPunct="1">
              <a:lnSpc>
                <a:spcPts val="267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BO" sz="2200" b="1" i="0" u="none" strike="noStrike" kern="1200" cap="none" spc="28" normalizeH="0" baseline="0" noProof="0" dirty="0">
                <a:ln>
                  <a:noFill/>
                </a:ln>
                <a:solidFill>
                  <a:srgbClr val="002A69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Plantas de Biocombustibles</a:t>
            </a:r>
          </a:p>
          <a:p>
            <a:pPr marL="0" marR="0" lvl="0" indent="0" algn="r" defTabSz="914445" rtl="0" eaLnBrk="1" fontAlgn="auto" latinLnBrk="0" hangingPunct="1">
              <a:lnSpc>
                <a:spcPts val="267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BO" sz="2400" b="1" i="0" u="none" strike="noStrike" kern="1200" cap="none" spc="28" normalizeH="0" baseline="0" noProof="0" dirty="0">
              <a:ln>
                <a:noFill/>
              </a:ln>
              <a:solidFill>
                <a:srgbClr val="002A69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A19B496C-DD06-B23E-A7C3-8E53A9AC760D}"/>
              </a:ext>
            </a:extLst>
          </p:cNvPr>
          <p:cNvSpPr/>
          <p:nvPr/>
        </p:nvSpPr>
        <p:spPr>
          <a:xfrm>
            <a:off x="12259930" y="4272091"/>
            <a:ext cx="5723270" cy="10464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 defTabSz="609660">
              <a:lnSpc>
                <a:spcPts val="2384"/>
              </a:lnSpc>
            </a:pPr>
            <a:r>
              <a:rPr lang="es-ES" sz="24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Implementación de plantas de biocombustibles para la producción de biodiésel.</a:t>
            </a:r>
          </a:p>
          <a:p>
            <a:pPr algn="r" defTabSz="609660">
              <a:lnSpc>
                <a:spcPts val="2384"/>
              </a:lnSpc>
            </a:pPr>
            <a:r>
              <a:rPr lang="es-BO" sz="24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Operación y Mantenimiento de la Planta de Biodiesel I.</a:t>
            </a:r>
          </a:p>
          <a:p>
            <a:pPr algn="r" defTabSz="609660">
              <a:lnSpc>
                <a:spcPts val="2384"/>
              </a:lnSpc>
            </a:pPr>
            <a:endParaRPr lang="es-BO" sz="2400" dirty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97" name="Picture Placeholder 28">
            <a:extLst>
              <a:ext uri="{FF2B5EF4-FFF2-40B4-BE49-F238E27FC236}">
                <a16:creationId xmlns:a16="http://schemas.microsoft.com/office/drawing/2014/main" id="{A6152E64-6FD9-26A8-54FD-545B7DED1E4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807"/>
          <a:stretch/>
        </p:blipFill>
        <p:spPr>
          <a:xfrm>
            <a:off x="10406896" y="3797489"/>
            <a:ext cx="1645127" cy="1645127"/>
          </a:xfrm>
          <a:prstGeom prst="ellipse">
            <a:avLst/>
          </a:prstGeom>
          <a:solidFill>
            <a:schemeClr val="bg1">
              <a:lumMod val="85000"/>
            </a:schemeClr>
          </a:solidFill>
          <a:ln w="38100">
            <a:noFill/>
          </a:ln>
        </p:spPr>
      </p:pic>
      <p:pic>
        <p:nvPicPr>
          <p:cNvPr id="7" name="Picture 6" descr="A hand holding a gear&#10;&#10;AI-generated content may be incorrect.">
            <a:extLst>
              <a:ext uri="{FF2B5EF4-FFF2-40B4-BE49-F238E27FC236}">
                <a16:creationId xmlns:a16="http://schemas.microsoft.com/office/drawing/2014/main" id="{D921D3C4-0FB2-3147-4872-7D45ECB9380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5533" y="5086173"/>
            <a:ext cx="983352" cy="94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960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12216002" y="-8324385"/>
            <a:ext cx="1986746" cy="20106430"/>
            <a:chOff x="0" y="0"/>
            <a:chExt cx="605698" cy="612983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05698" cy="6129837"/>
            </a:xfrm>
            <a:custGeom>
              <a:avLst/>
              <a:gdLst/>
              <a:ahLst/>
              <a:cxnLst/>
              <a:rect l="l" t="t" r="r" b="b"/>
              <a:pathLst>
                <a:path w="605698" h="6129837">
                  <a:moveTo>
                    <a:pt x="302849" y="0"/>
                  </a:moveTo>
                  <a:lnTo>
                    <a:pt x="302849" y="0"/>
                  </a:lnTo>
                  <a:cubicBezTo>
                    <a:pt x="470108" y="0"/>
                    <a:pt x="605698" y="135590"/>
                    <a:pt x="605698" y="302849"/>
                  </a:cubicBezTo>
                  <a:lnTo>
                    <a:pt x="605698" y="5826989"/>
                  </a:lnTo>
                  <a:cubicBezTo>
                    <a:pt x="605698" y="5907309"/>
                    <a:pt x="573791" y="5984340"/>
                    <a:pt x="516996" y="6041135"/>
                  </a:cubicBezTo>
                  <a:cubicBezTo>
                    <a:pt x="460201" y="6097930"/>
                    <a:pt x="383170" y="6129837"/>
                    <a:pt x="302849" y="6129837"/>
                  </a:cubicBezTo>
                  <a:lnTo>
                    <a:pt x="302849" y="6129837"/>
                  </a:lnTo>
                  <a:cubicBezTo>
                    <a:pt x="135590" y="6129837"/>
                    <a:pt x="0" y="5994247"/>
                    <a:pt x="0" y="5826989"/>
                  </a:cubicBezTo>
                  <a:lnTo>
                    <a:pt x="0" y="302849"/>
                  </a:lnTo>
                  <a:cubicBezTo>
                    <a:pt x="0" y="222529"/>
                    <a:pt x="31907" y="145498"/>
                    <a:pt x="88702" y="88702"/>
                  </a:cubicBezTo>
                  <a:cubicBezTo>
                    <a:pt x="145498" y="31907"/>
                    <a:pt x="222529" y="0"/>
                    <a:pt x="302849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CDFFD8">
                    <a:alpha val="31000"/>
                  </a:srgbClr>
                </a:gs>
                <a:gs pos="100000">
                  <a:srgbClr val="94B9FF">
                    <a:alpha val="31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s-BO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605698" cy="615841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-5400000">
            <a:off x="1486442" y="-1151973"/>
            <a:ext cx="1986746" cy="5761606"/>
            <a:chOff x="0" y="0"/>
            <a:chExt cx="605698" cy="175653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05698" cy="1756538"/>
            </a:xfrm>
            <a:custGeom>
              <a:avLst/>
              <a:gdLst/>
              <a:ahLst/>
              <a:cxnLst/>
              <a:rect l="l" t="t" r="r" b="b"/>
              <a:pathLst>
                <a:path w="605698" h="1756538">
                  <a:moveTo>
                    <a:pt x="302849" y="0"/>
                  </a:moveTo>
                  <a:lnTo>
                    <a:pt x="302849" y="0"/>
                  </a:lnTo>
                  <a:cubicBezTo>
                    <a:pt x="470108" y="0"/>
                    <a:pt x="605698" y="135590"/>
                    <a:pt x="605698" y="302849"/>
                  </a:cubicBezTo>
                  <a:lnTo>
                    <a:pt x="605698" y="1453689"/>
                  </a:lnTo>
                  <a:cubicBezTo>
                    <a:pt x="605698" y="1620948"/>
                    <a:pt x="470108" y="1756538"/>
                    <a:pt x="302849" y="1756538"/>
                  </a:cubicBezTo>
                  <a:lnTo>
                    <a:pt x="302849" y="1756538"/>
                  </a:lnTo>
                  <a:cubicBezTo>
                    <a:pt x="222529" y="1756538"/>
                    <a:pt x="145498" y="1724631"/>
                    <a:pt x="88702" y="1667835"/>
                  </a:cubicBezTo>
                  <a:cubicBezTo>
                    <a:pt x="31907" y="1611040"/>
                    <a:pt x="0" y="1534009"/>
                    <a:pt x="0" y="1453689"/>
                  </a:cubicBezTo>
                  <a:lnTo>
                    <a:pt x="0" y="302849"/>
                  </a:lnTo>
                  <a:cubicBezTo>
                    <a:pt x="0" y="222529"/>
                    <a:pt x="31907" y="145498"/>
                    <a:pt x="88702" y="88702"/>
                  </a:cubicBezTo>
                  <a:cubicBezTo>
                    <a:pt x="145498" y="31907"/>
                    <a:pt x="222529" y="0"/>
                    <a:pt x="302849" y="0"/>
                  </a:cubicBezTo>
                  <a:close/>
                </a:path>
              </a:pathLst>
            </a:custGeom>
            <a:solidFill>
              <a:srgbClr val="FF5757"/>
            </a:solidFill>
          </p:spPr>
          <p:txBody>
            <a:bodyPr/>
            <a:lstStyle/>
            <a:p>
              <a:endParaRPr lang="es-BO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605698" cy="178511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 rot="2700000">
            <a:off x="-251767" y="877986"/>
            <a:ext cx="1714547" cy="1701688"/>
          </a:xfrm>
          <a:custGeom>
            <a:avLst/>
            <a:gdLst/>
            <a:ahLst/>
            <a:cxnLst/>
            <a:rect l="l" t="t" r="r" b="b"/>
            <a:pathLst>
              <a:path w="1714547" h="1701688">
                <a:moveTo>
                  <a:pt x="0" y="0"/>
                </a:moveTo>
                <a:lnTo>
                  <a:pt x="1714546" y="0"/>
                </a:lnTo>
                <a:lnTo>
                  <a:pt x="1714546" y="1701688"/>
                </a:lnTo>
                <a:lnTo>
                  <a:pt x="0" y="170168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BO"/>
          </a:p>
        </p:txBody>
      </p:sp>
      <p:grpSp>
        <p:nvGrpSpPr>
          <p:cNvPr id="9" name="Group 9"/>
          <p:cNvGrpSpPr/>
          <p:nvPr/>
        </p:nvGrpSpPr>
        <p:grpSpPr>
          <a:xfrm rot="-5400000">
            <a:off x="12407418" y="-5852389"/>
            <a:ext cx="1986746" cy="19723600"/>
            <a:chOff x="0" y="0"/>
            <a:chExt cx="605698" cy="6013124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05698" cy="6013124"/>
            </a:xfrm>
            <a:custGeom>
              <a:avLst/>
              <a:gdLst/>
              <a:ahLst/>
              <a:cxnLst/>
              <a:rect l="l" t="t" r="r" b="b"/>
              <a:pathLst>
                <a:path w="605698" h="6013124">
                  <a:moveTo>
                    <a:pt x="302849" y="0"/>
                  </a:moveTo>
                  <a:lnTo>
                    <a:pt x="302849" y="0"/>
                  </a:lnTo>
                  <a:cubicBezTo>
                    <a:pt x="470108" y="0"/>
                    <a:pt x="605698" y="135590"/>
                    <a:pt x="605698" y="302849"/>
                  </a:cubicBezTo>
                  <a:lnTo>
                    <a:pt x="605698" y="5710275"/>
                  </a:lnTo>
                  <a:cubicBezTo>
                    <a:pt x="605698" y="5790595"/>
                    <a:pt x="573791" y="5867626"/>
                    <a:pt x="516996" y="5924422"/>
                  </a:cubicBezTo>
                  <a:cubicBezTo>
                    <a:pt x="460201" y="5981217"/>
                    <a:pt x="383170" y="6013124"/>
                    <a:pt x="302849" y="6013124"/>
                  </a:cubicBezTo>
                  <a:lnTo>
                    <a:pt x="302849" y="6013124"/>
                  </a:lnTo>
                  <a:cubicBezTo>
                    <a:pt x="135590" y="6013124"/>
                    <a:pt x="0" y="5877534"/>
                    <a:pt x="0" y="5710275"/>
                  </a:cubicBezTo>
                  <a:lnTo>
                    <a:pt x="0" y="302849"/>
                  </a:lnTo>
                  <a:cubicBezTo>
                    <a:pt x="0" y="222529"/>
                    <a:pt x="31907" y="145498"/>
                    <a:pt x="88702" y="88702"/>
                  </a:cubicBezTo>
                  <a:cubicBezTo>
                    <a:pt x="145498" y="31907"/>
                    <a:pt x="222529" y="0"/>
                    <a:pt x="302849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CDFFD8">
                    <a:alpha val="31000"/>
                  </a:srgbClr>
                </a:gs>
                <a:gs pos="100000">
                  <a:srgbClr val="94B9FF">
                    <a:alpha val="31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s-BO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28575"/>
              <a:ext cx="605698" cy="60416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 rot="-5400000">
            <a:off x="1486442" y="1128608"/>
            <a:ext cx="1986746" cy="5761606"/>
            <a:chOff x="0" y="0"/>
            <a:chExt cx="605698" cy="1756538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05698" cy="1756538"/>
            </a:xfrm>
            <a:custGeom>
              <a:avLst/>
              <a:gdLst/>
              <a:ahLst/>
              <a:cxnLst/>
              <a:rect l="l" t="t" r="r" b="b"/>
              <a:pathLst>
                <a:path w="605698" h="1756538">
                  <a:moveTo>
                    <a:pt x="302849" y="0"/>
                  </a:moveTo>
                  <a:lnTo>
                    <a:pt x="302849" y="0"/>
                  </a:lnTo>
                  <a:cubicBezTo>
                    <a:pt x="470108" y="0"/>
                    <a:pt x="605698" y="135590"/>
                    <a:pt x="605698" y="302849"/>
                  </a:cubicBezTo>
                  <a:lnTo>
                    <a:pt x="605698" y="1453689"/>
                  </a:lnTo>
                  <a:cubicBezTo>
                    <a:pt x="605698" y="1620948"/>
                    <a:pt x="470108" y="1756538"/>
                    <a:pt x="302849" y="1756538"/>
                  </a:cubicBezTo>
                  <a:lnTo>
                    <a:pt x="302849" y="1756538"/>
                  </a:lnTo>
                  <a:cubicBezTo>
                    <a:pt x="222529" y="1756538"/>
                    <a:pt x="145498" y="1724631"/>
                    <a:pt x="88702" y="1667835"/>
                  </a:cubicBezTo>
                  <a:cubicBezTo>
                    <a:pt x="31907" y="1611040"/>
                    <a:pt x="0" y="1534009"/>
                    <a:pt x="0" y="1453689"/>
                  </a:cubicBezTo>
                  <a:lnTo>
                    <a:pt x="0" y="302849"/>
                  </a:lnTo>
                  <a:cubicBezTo>
                    <a:pt x="0" y="222529"/>
                    <a:pt x="31907" y="145498"/>
                    <a:pt x="88702" y="88702"/>
                  </a:cubicBezTo>
                  <a:cubicBezTo>
                    <a:pt x="145498" y="31907"/>
                    <a:pt x="222529" y="0"/>
                    <a:pt x="302849" y="0"/>
                  </a:cubicBezTo>
                  <a:close/>
                </a:path>
              </a:pathLst>
            </a:custGeom>
            <a:solidFill>
              <a:srgbClr val="FF914D"/>
            </a:solidFill>
          </p:spPr>
          <p:txBody>
            <a:bodyPr/>
            <a:lstStyle/>
            <a:p>
              <a:endParaRPr lang="es-BO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28575"/>
              <a:ext cx="605698" cy="178511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15" name="Freeform 15"/>
          <p:cNvSpPr/>
          <p:nvPr/>
        </p:nvSpPr>
        <p:spPr>
          <a:xfrm rot="2700000">
            <a:off x="-251767" y="3158567"/>
            <a:ext cx="1714547" cy="1701688"/>
          </a:xfrm>
          <a:custGeom>
            <a:avLst/>
            <a:gdLst/>
            <a:ahLst/>
            <a:cxnLst/>
            <a:rect l="l" t="t" r="r" b="b"/>
            <a:pathLst>
              <a:path w="1714547" h="1701688">
                <a:moveTo>
                  <a:pt x="0" y="0"/>
                </a:moveTo>
                <a:lnTo>
                  <a:pt x="1714546" y="0"/>
                </a:lnTo>
                <a:lnTo>
                  <a:pt x="1714546" y="1701688"/>
                </a:lnTo>
                <a:lnTo>
                  <a:pt x="0" y="170168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BO"/>
          </a:p>
        </p:txBody>
      </p:sp>
      <p:grpSp>
        <p:nvGrpSpPr>
          <p:cNvPr id="16" name="Group 16"/>
          <p:cNvGrpSpPr/>
          <p:nvPr/>
        </p:nvGrpSpPr>
        <p:grpSpPr>
          <a:xfrm rot="-5400000">
            <a:off x="12407418" y="-3569136"/>
            <a:ext cx="1986746" cy="19723600"/>
            <a:chOff x="0" y="0"/>
            <a:chExt cx="605698" cy="6013124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605698" cy="6013124"/>
            </a:xfrm>
            <a:custGeom>
              <a:avLst/>
              <a:gdLst/>
              <a:ahLst/>
              <a:cxnLst/>
              <a:rect l="l" t="t" r="r" b="b"/>
              <a:pathLst>
                <a:path w="605698" h="6013124">
                  <a:moveTo>
                    <a:pt x="302849" y="0"/>
                  </a:moveTo>
                  <a:lnTo>
                    <a:pt x="302849" y="0"/>
                  </a:lnTo>
                  <a:cubicBezTo>
                    <a:pt x="470108" y="0"/>
                    <a:pt x="605698" y="135590"/>
                    <a:pt x="605698" y="302849"/>
                  </a:cubicBezTo>
                  <a:lnTo>
                    <a:pt x="605698" y="5710275"/>
                  </a:lnTo>
                  <a:cubicBezTo>
                    <a:pt x="605698" y="5790595"/>
                    <a:pt x="573791" y="5867626"/>
                    <a:pt x="516996" y="5924422"/>
                  </a:cubicBezTo>
                  <a:cubicBezTo>
                    <a:pt x="460201" y="5981217"/>
                    <a:pt x="383170" y="6013124"/>
                    <a:pt x="302849" y="6013124"/>
                  </a:cubicBezTo>
                  <a:lnTo>
                    <a:pt x="302849" y="6013124"/>
                  </a:lnTo>
                  <a:cubicBezTo>
                    <a:pt x="135590" y="6013124"/>
                    <a:pt x="0" y="5877534"/>
                    <a:pt x="0" y="5710275"/>
                  </a:cubicBezTo>
                  <a:lnTo>
                    <a:pt x="0" y="302849"/>
                  </a:lnTo>
                  <a:cubicBezTo>
                    <a:pt x="0" y="222529"/>
                    <a:pt x="31907" y="145498"/>
                    <a:pt x="88702" y="88702"/>
                  </a:cubicBezTo>
                  <a:cubicBezTo>
                    <a:pt x="145498" y="31907"/>
                    <a:pt x="222529" y="0"/>
                    <a:pt x="302849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CDFFD8">
                    <a:alpha val="22000"/>
                  </a:srgbClr>
                </a:gs>
                <a:gs pos="100000">
                  <a:srgbClr val="94B9FF">
                    <a:alpha val="22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s-BO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28575"/>
              <a:ext cx="605698" cy="60416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 rot="-5400000">
            <a:off x="1486442" y="3411861"/>
            <a:ext cx="1986746" cy="5761606"/>
            <a:chOff x="0" y="0"/>
            <a:chExt cx="605698" cy="1756538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605698" cy="1756538"/>
            </a:xfrm>
            <a:custGeom>
              <a:avLst/>
              <a:gdLst/>
              <a:ahLst/>
              <a:cxnLst/>
              <a:rect l="l" t="t" r="r" b="b"/>
              <a:pathLst>
                <a:path w="605698" h="1756538">
                  <a:moveTo>
                    <a:pt x="302849" y="0"/>
                  </a:moveTo>
                  <a:lnTo>
                    <a:pt x="302849" y="0"/>
                  </a:lnTo>
                  <a:cubicBezTo>
                    <a:pt x="470108" y="0"/>
                    <a:pt x="605698" y="135590"/>
                    <a:pt x="605698" y="302849"/>
                  </a:cubicBezTo>
                  <a:lnTo>
                    <a:pt x="605698" y="1453689"/>
                  </a:lnTo>
                  <a:cubicBezTo>
                    <a:pt x="605698" y="1620948"/>
                    <a:pt x="470108" y="1756538"/>
                    <a:pt x="302849" y="1756538"/>
                  </a:cubicBezTo>
                  <a:lnTo>
                    <a:pt x="302849" y="1756538"/>
                  </a:lnTo>
                  <a:cubicBezTo>
                    <a:pt x="222529" y="1756538"/>
                    <a:pt x="145498" y="1724631"/>
                    <a:pt x="88702" y="1667835"/>
                  </a:cubicBezTo>
                  <a:cubicBezTo>
                    <a:pt x="31907" y="1611040"/>
                    <a:pt x="0" y="1534009"/>
                    <a:pt x="0" y="1453689"/>
                  </a:cubicBezTo>
                  <a:lnTo>
                    <a:pt x="0" y="302849"/>
                  </a:lnTo>
                  <a:cubicBezTo>
                    <a:pt x="0" y="222529"/>
                    <a:pt x="31907" y="145498"/>
                    <a:pt x="88702" y="88702"/>
                  </a:cubicBezTo>
                  <a:cubicBezTo>
                    <a:pt x="145498" y="31907"/>
                    <a:pt x="222529" y="0"/>
                    <a:pt x="302849" y="0"/>
                  </a:cubicBezTo>
                  <a:close/>
                </a:path>
              </a:pathLst>
            </a:custGeom>
            <a:solidFill>
              <a:srgbClr val="34C77B"/>
            </a:solidFill>
          </p:spPr>
          <p:txBody>
            <a:bodyPr/>
            <a:lstStyle/>
            <a:p>
              <a:endParaRPr lang="es-BO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28575"/>
              <a:ext cx="605698" cy="178511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22" name="Freeform 22"/>
          <p:cNvSpPr/>
          <p:nvPr/>
        </p:nvSpPr>
        <p:spPr>
          <a:xfrm rot="2700000">
            <a:off x="-251767" y="5441820"/>
            <a:ext cx="1714547" cy="1701688"/>
          </a:xfrm>
          <a:custGeom>
            <a:avLst/>
            <a:gdLst/>
            <a:ahLst/>
            <a:cxnLst/>
            <a:rect l="l" t="t" r="r" b="b"/>
            <a:pathLst>
              <a:path w="1714547" h="1701688">
                <a:moveTo>
                  <a:pt x="0" y="0"/>
                </a:moveTo>
                <a:lnTo>
                  <a:pt x="1714546" y="0"/>
                </a:lnTo>
                <a:lnTo>
                  <a:pt x="1714546" y="1701688"/>
                </a:lnTo>
                <a:lnTo>
                  <a:pt x="0" y="170168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BO"/>
          </a:p>
        </p:txBody>
      </p:sp>
      <p:grpSp>
        <p:nvGrpSpPr>
          <p:cNvPr id="23" name="Group 23"/>
          <p:cNvGrpSpPr/>
          <p:nvPr/>
        </p:nvGrpSpPr>
        <p:grpSpPr>
          <a:xfrm rot="-5400000">
            <a:off x="11727136" y="-1964201"/>
            <a:ext cx="1986746" cy="21084163"/>
            <a:chOff x="0" y="0"/>
            <a:chExt cx="605698" cy="6427918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605698" cy="6427918"/>
            </a:xfrm>
            <a:custGeom>
              <a:avLst/>
              <a:gdLst/>
              <a:ahLst/>
              <a:cxnLst/>
              <a:rect l="l" t="t" r="r" b="b"/>
              <a:pathLst>
                <a:path w="605698" h="6427918">
                  <a:moveTo>
                    <a:pt x="302849" y="0"/>
                  </a:moveTo>
                  <a:lnTo>
                    <a:pt x="302849" y="0"/>
                  </a:lnTo>
                  <a:cubicBezTo>
                    <a:pt x="470108" y="0"/>
                    <a:pt x="605698" y="135590"/>
                    <a:pt x="605698" y="302849"/>
                  </a:cubicBezTo>
                  <a:lnTo>
                    <a:pt x="605698" y="6125070"/>
                  </a:lnTo>
                  <a:cubicBezTo>
                    <a:pt x="605698" y="6205390"/>
                    <a:pt x="573791" y="6282421"/>
                    <a:pt x="516996" y="6339216"/>
                  </a:cubicBezTo>
                  <a:cubicBezTo>
                    <a:pt x="460201" y="6396011"/>
                    <a:pt x="383170" y="6427918"/>
                    <a:pt x="302849" y="6427918"/>
                  </a:cubicBezTo>
                  <a:lnTo>
                    <a:pt x="302849" y="6427918"/>
                  </a:lnTo>
                  <a:cubicBezTo>
                    <a:pt x="222529" y="6427918"/>
                    <a:pt x="145498" y="6396011"/>
                    <a:pt x="88702" y="6339216"/>
                  </a:cubicBezTo>
                  <a:cubicBezTo>
                    <a:pt x="31907" y="6282421"/>
                    <a:pt x="0" y="6205390"/>
                    <a:pt x="0" y="6125070"/>
                  </a:cubicBezTo>
                  <a:lnTo>
                    <a:pt x="0" y="302849"/>
                  </a:lnTo>
                  <a:cubicBezTo>
                    <a:pt x="0" y="222529"/>
                    <a:pt x="31907" y="145498"/>
                    <a:pt x="88702" y="88702"/>
                  </a:cubicBezTo>
                  <a:cubicBezTo>
                    <a:pt x="145498" y="31907"/>
                    <a:pt x="222529" y="0"/>
                    <a:pt x="302849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CDFFD8">
                    <a:alpha val="19000"/>
                  </a:srgbClr>
                </a:gs>
                <a:gs pos="100000">
                  <a:srgbClr val="94B9FF">
                    <a:alpha val="19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s-BO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-28575"/>
              <a:ext cx="605698" cy="64564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 rot="-5400000">
            <a:off x="1486442" y="5697078"/>
            <a:ext cx="1986746" cy="5761606"/>
            <a:chOff x="0" y="0"/>
            <a:chExt cx="605698" cy="1756538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605698" cy="1756538"/>
            </a:xfrm>
            <a:custGeom>
              <a:avLst/>
              <a:gdLst/>
              <a:ahLst/>
              <a:cxnLst/>
              <a:rect l="l" t="t" r="r" b="b"/>
              <a:pathLst>
                <a:path w="605698" h="1756538">
                  <a:moveTo>
                    <a:pt x="302849" y="0"/>
                  </a:moveTo>
                  <a:lnTo>
                    <a:pt x="302849" y="0"/>
                  </a:lnTo>
                  <a:cubicBezTo>
                    <a:pt x="470108" y="0"/>
                    <a:pt x="605698" y="135590"/>
                    <a:pt x="605698" y="302849"/>
                  </a:cubicBezTo>
                  <a:lnTo>
                    <a:pt x="605698" y="1453689"/>
                  </a:lnTo>
                  <a:cubicBezTo>
                    <a:pt x="605698" y="1620948"/>
                    <a:pt x="470108" y="1756538"/>
                    <a:pt x="302849" y="1756538"/>
                  </a:cubicBezTo>
                  <a:lnTo>
                    <a:pt x="302849" y="1756538"/>
                  </a:lnTo>
                  <a:cubicBezTo>
                    <a:pt x="222529" y="1756538"/>
                    <a:pt x="145498" y="1724631"/>
                    <a:pt x="88702" y="1667835"/>
                  </a:cubicBezTo>
                  <a:cubicBezTo>
                    <a:pt x="31907" y="1611040"/>
                    <a:pt x="0" y="1534009"/>
                    <a:pt x="0" y="1453689"/>
                  </a:cubicBezTo>
                  <a:lnTo>
                    <a:pt x="0" y="302849"/>
                  </a:lnTo>
                  <a:cubicBezTo>
                    <a:pt x="0" y="222529"/>
                    <a:pt x="31907" y="145498"/>
                    <a:pt x="88702" y="88702"/>
                  </a:cubicBezTo>
                  <a:cubicBezTo>
                    <a:pt x="145498" y="31907"/>
                    <a:pt x="222529" y="0"/>
                    <a:pt x="302849" y="0"/>
                  </a:cubicBezTo>
                  <a:close/>
                </a:path>
              </a:pathLst>
            </a:custGeom>
            <a:solidFill>
              <a:srgbClr val="004AAD"/>
            </a:solidFill>
          </p:spPr>
          <p:txBody>
            <a:bodyPr/>
            <a:lstStyle/>
            <a:p>
              <a:endParaRPr lang="es-BO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-28575"/>
              <a:ext cx="605698" cy="178511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29" name="Freeform 29"/>
          <p:cNvSpPr/>
          <p:nvPr/>
        </p:nvSpPr>
        <p:spPr>
          <a:xfrm rot="2700000">
            <a:off x="-251767" y="7727037"/>
            <a:ext cx="1714547" cy="1701688"/>
          </a:xfrm>
          <a:custGeom>
            <a:avLst/>
            <a:gdLst/>
            <a:ahLst/>
            <a:cxnLst/>
            <a:rect l="l" t="t" r="r" b="b"/>
            <a:pathLst>
              <a:path w="1714547" h="1701688">
                <a:moveTo>
                  <a:pt x="0" y="0"/>
                </a:moveTo>
                <a:lnTo>
                  <a:pt x="1714546" y="0"/>
                </a:lnTo>
                <a:lnTo>
                  <a:pt x="1714546" y="1701688"/>
                </a:lnTo>
                <a:lnTo>
                  <a:pt x="0" y="170168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BO"/>
          </a:p>
        </p:txBody>
      </p:sp>
      <p:grpSp>
        <p:nvGrpSpPr>
          <p:cNvPr id="30" name="Group 30"/>
          <p:cNvGrpSpPr/>
          <p:nvPr/>
        </p:nvGrpSpPr>
        <p:grpSpPr>
          <a:xfrm>
            <a:off x="14806167" y="-1902480"/>
            <a:ext cx="4906266" cy="4918518"/>
            <a:chOff x="0" y="0"/>
            <a:chExt cx="5594350" cy="5608320"/>
          </a:xfrm>
        </p:grpSpPr>
        <p:sp>
          <p:nvSpPr>
            <p:cNvPr id="31" name="Freeform 31"/>
            <p:cNvSpPr/>
            <p:nvPr/>
          </p:nvSpPr>
          <p:spPr>
            <a:xfrm>
              <a:off x="-80010" y="-191770"/>
              <a:ext cx="6264910" cy="5977890"/>
            </a:xfrm>
            <a:custGeom>
              <a:avLst/>
              <a:gdLst/>
              <a:ahLst/>
              <a:cxnLst/>
              <a:rect l="l" t="t" r="r" b="b"/>
              <a:pathLst>
                <a:path w="6264910" h="5977890">
                  <a:moveTo>
                    <a:pt x="3576320" y="342900"/>
                  </a:moveTo>
                  <a:cubicBezTo>
                    <a:pt x="4768850" y="509270"/>
                    <a:pt x="6264910" y="971550"/>
                    <a:pt x="5435600" y="3060700"/>
                  </a:cubicBezTo>
                  <a:cubicBezTo>
                    <a:pt x="4606290" y="5149850"/>
                    <a:pt x="2889250" y="5520690"/>
                    <a:pt x="2059940" y="5749290"/>
                  </a:cubicBezTo>
                  <a:cubicBezTo>
                    <a:pt x="1230630" y="5977890"/>
                    <a:pt x="256540" y="5434330"/>
                    <a:pt x="600710" y="4203700"/>
                  </a:cubicBezTo>
                  <a:cubicBezTo>
                    <a:pt x="901700" y="3126740"/>
                    <a:pt x="0" y="1772920"/>
                    <a:pt x="86360" y="886460"/>
                  </a:cubicBezTo>
                  <a:cubicBezTo>
                    <a:pt x="172720" y="0"/>
                    <a:pt x="2145030" y="142240"/>
                    <a:pt x="3576320" y="342900"/>
                  </a:cubicBezTo>
                  <a:close/>
                </a:path>
              </a:pathLst>
            </a:custGeom>
            <a:blipFill>
              <a:blip r:embed="rId4"/>
              <a:stretch>
                <a:fillRect l="-25085" r="-25085"/>
              </a:stretch>
            </a:blipFill>
          </p:spPr>
          <p:txBody>
            <a:bodyPr/>
            <a:lstStyle/>
            <a:p>
              <a:endParaRPr lang="es-BO"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13209375" y="2860785"/>
            <a:ext cx="7939725" cy="3431879"/>
            <a:chOff x="0" y="0"/>
            <a:chExt cx="12407900" cy="5363210"/>
          </a:xfrm>
        </p:grpSpPr>
        <p:sp>
          <p:nvSpPr>
            <p:cNvPr id="33" name="Freeform 33"/>
            <p:cNvSpPr/>
            <p:nvPr/>
          </p:nvSpPr>
          <p:spPr>
            <a:xfrm>
              <a:off x="-1188720" y="-1299210"/>
              <a:ext cx="14579600" cy="7821930"/>
            </a:xfrm>
            <a:custGeom>
              <a:avLst/>
              <a:gdLst/>
              <a:ahLst/>
              <a:cxnLst/>
              <a:rect l="l" t="t" r="r" b="b"/>
              <a:pathLst>
                <a:path w="14579600" h="7821930">
                  <a:moveTo>
                    <a:pt x="1446530" y="2216150"/>
                  </a:moveTo>
                  <a:cubicBezTo>
                    <a:pt x="2578100" y="0"/>
                    <a:pt x="6996430" y="2960370"/>
                    <a:pt x="8751570" y="1879600"/>
                  </a:cubicBezTo>
                  <a:cubicBezTo>
                    <a:pt x="11271250" y="328930"/>
                    <a:pt x="14579600" y="2044700"/>
                    <a:pt x="13321030" y="5191760"/>
                  </a:cubicBezTo>
                  <a:cubicBezTo>
                    <a:pt x="12679680" y="6795770"/>
                    <a:pt x="9763760" y="5523230"/>
                    <a:pt x="8426450" y="6164580"/>
                  </a:cubicBezTo>
                  <a:cubicBezTo>
                    <a:pt x="4964430" y="7821930"/>
                    <a:pt x="0" y="5048250"/>
                    <a:pt x="1446530" y="2216150"/>
                  </a:cubicBezTo>
                  <a:close/>
                </a:path>
              </a:pathLst>
            </a:custGeom>
            <a:blipFill>
              <a:blip r:embed="rId5"/>
              <a:stretch>
                <a:fillRect t="-13627" b="-13627"/>
              </a:stretch>
            </a:blipFill>
          </p:spPr>
          <p:txBody>
            <a:bodyPr/>
            <a:lstStyle/>
            <a:p>
              <a:endParaRPr lang="es-BO"/>
            </a:p>
          </p:txBody>
        </p:sp>
      </p:grpSp>
      <p:grpSp>
        <p:nvGrpSpPr>
          <p:cNvPr id="34" name="Group 34"/>
          <p:cNvGrpSpPr>
            <a:grpSpLocks noChangeAspect="1"/>
          </p:cNvGrpSpPr>
          <p:nvPr/>
        </p:nvGrpSpPr>
        <p:grpSpPr>
          <a:xfrm>
            <a:off x="16247309" y="5957983"/>
            <a:ext cx="5093206" cy="6171092"/>
            <a:chOff x="0" y="0"/>
            <a:chExt cx="3773423" cy="4572000"/>
          </a:xfrm>
        </p:grpSpPr>
        <p:sp>
          <p:nvSpPr>
            <p:cNvPr id="35" name="Freeform 35"/>
            <p:cNvSpPr/>
            <p:nvPr/>
          </p:nvSpPr>
          <p:spPr>
            <a:xfrm>
              <a:off x="-30554" y="-28711"/>
              <a:ext cx="3907682" cy="4630405"/>
            </a:xfrm>
            <a:custGeom>
              <a:avLst/>
              <a:gdLst/>
              <a:ahLst/>
              <a:cxnLst/>
              <a:rect l="l" t="t" r="r" b="b"/>
              <a:pathLst>
                <a:path w="3907682" h="4630405">
                  <a:moveTo>
                    <a:pt x="3460609" y="2508289"/>
                  </a:moveTo>
                  <a:cubicBezTo>
                    <a:pt x="3267270" y="2965025"/>
                    <a:pt x="3078708" y="3431986"/>
                    <a:pt x="3025239" y="3929231"/>
                  </a:cubicBezTo>
                  <a:cubicBezTo>
                    <a:pt x="3005524" y="4112575"/>
                    <a:pt x="2910327" y="4359388"/>
                    <a:pt x="2768071" y="4476701"/>
                  </a:cubicBezTo>
                  <a:cubicBezTo>
                    <a:pt x="2581684" y="4630405"/>
                    <a:pt x="2317842" y="4615426"/>
                    <a:pt x="2080879" y="4568428"/>
                  </a:cubicBezTo>
                  <a:cubicBezTo>
                    <a:pt x="1694406" y="4491777"/>
                    <a:pt x="1278130" y="4229114"/>
                    <a:pt x="1149675" y="3856604"/>
                  </a:cubicBezTo>
                  <a:cubicBezTo>
                    <a:pt x="1056226" y="3585605"/>
                    <a:pt x="1130921" y="3289748"/>
                    <a:pt x="1146423" y="3003507"/>
                  </a:cubicBezTo>
                  <a:cubicBezTo>
                    <a:pt x="1169771" y="2572380"/>
                    <a:pt x="1051371" y="2134737"/>
                    <a:pt x="813846" y="1774202"/>
                  </a:cubicBezTo>
                  <a:cubicBezTo>
                    <a:pt x="710678" y="1617604"/>
                    <a:pt x="583542" y="1470580"/>
                    <a:pt x="532769" y="1290053"/>
                  </a:cubicBezTo>
                  <a:cubicBezTo>
                    <a:pt x="452871" y="1005969"/>
                    <a:pt x="584311" y="697179"/>
                    <a:pt x="787573" y="483252"/>
                  </a:cubicBezTo>
                  <a:cubicBezTo>
                    <a:pt x="1103811" y="150423"/>
                    <a:pt x="1584271" y="0"/>
                    <a:pt x="2042149" y="33245"/>
                  </a:cubicBezTo>
                  <a:cubicBezTo>
                    <a:pt x="2500027" y="66490"/>
                    <a:pt x="2934462" y="269388"/>
                    <a:pt x="3296700" y="551446"/>
                  </a:cubicBezTo>
                  <a:cubicBezTo>
                    <a:pt x="3483552" y="696938"/>
                    <a:pt x="3658748" y="871229"/>
                    <a:pt x="3743363" y="1092425"/>
                  </a:cubicBezTo>
                  <a:cubicBezTo>
                    <a:pt x="3907682" y="1521981"/>
                    <a:pt x="3702621" y="1961320"/>
                    <a:pt x="3525101" y="2360573"/>
                  </a:cubicBezTo>
                  <a:cubicBezTo>
                    <a:pt x="3502916" y="2410470"/>
                    <a:pt x="3481160" y="2459741"/>
                    <a:pt x="3460609" y="2508289"/>
                  </a:cubicBezTo>
                  <a:close/>
                  <a:moveTo>
                    <a:pt x="755855" y="2742864"/>
                  </a:moveTo>
                  <a:cubicBezTo>
                    <a:pt x="747421" y="2532727"/>
                    <a:pt x="715137" y="2268789"/>
                    <a:pt x="494477" y="2176643"/>
                  </a:cubicBezTo>
                  <a:cubicBezTo>
                    <a:pt x="297841" y="2094539"/>
                    <a:pt x="112103" y="2271755"/>
                    <a:pt x="51226" y="2446132"/>
                  </a:cubicBezTo>
                  <a:cubicBezTo>
                    <a:pt x="0" y="2592863"/>
                    <a:pt x="54046" y="2689587"/>
                    <a:pt x="121355" y="2814155"/>
                  </a:cubicBezTo>
                  <a:cubicBezTo>
                    <a:pt x="164379" y="2893776"/>
                    <a:pt x="173966" y="2985294"/>
                    <a:pt x="195044" y="3071980"/>
                  </a:cubicBezTo>
                  <a:cubicBezTo>
                    <a:pt x="212353" y="3143164"/>
                    <a:pt x="239568" y="3215197"/>
                    <a:pt x="293318" y="3264963"/>
                  </a:cubicBezTo>
                  <a:cubicBezTo>
                    <a:pt x="355491" y="3322529"/>
                    <a:pt x="489364" y="3355853"/>
                    <a:pt x="568813" y="3319392"/>
                  </a:cubicBezTo>
                  <a:cubicBezTo>
                    <a:pt x="732263" y="3244380"/>
                    <a:pt x="758550" y="2969625"/>
                    <a:pt x="757099" y="2794370"/>
                  </a:cubicBezTo>
                  <a:cubicBezTo>
                    <a:pt x="756948" y="2775992"/>
                    <a:pt x="756491" y="2758708"/>
                    <a:pt x="755855" y="2742864"/>
                  </a:cubicBezTo>
                  <a:close/>
                </a:path>
              </a:pathLst>
            </a:custGeom>
            <a:blipFill>
              <a:blip r:embed="rId6"/>
              <a:stretch>
                <a:fillRect l="-44308" r="-44308"/>
              </a:stretch>
            </a:blipFill>
          </p:spPr>
          <p:txBody>
            <a:bodyPr/>
            <a:lstStyle/>
            <a:p>
              <a:endParaRPr lang="es-BO"/>
            </a:p>
          </p:txBody>
        </p:sp>
        <p:sp>
          <p:nvSpPr>
            <p:cNvPr id="36" name="Freeform 36"/>
            <p:cNvSpPr/>
            <p:nvPr/>
          </p:nvSpPr>
          <p:spPr>
            <a:xfrm>
              <a:off x="188" y="-1"/>
              <a:ext cx="3773046" cy="4572001"/>
            </a:xfrm>
            <a:custGeom>
              <a:avLst/>
              <a:gdLst/>
              <a:ahLst/>
              <a:cxnLst/>
              <a:rect l="l" t="t" r="r" b="b"/>
              <a:pathLst>
                <a:path w="3773046" h="4572001">
                  <a:moveTo>
                    <a:pt x="3773046" y="4572001"/>
                  </a:moveTo>
                  <a:lnTo>
                    <a:pt x="0" y="4572001"/>
                  </a:lnTo>
                  <a:lnTo>
                    <a:pt x="0" y="0"/>
                  </a:lnTo>
                  <a:lnTo>
                    <a:pt x="3773046" y="0"/>
                  </a:lnTo>
                  <a:lnTo>
                    <a:pt x="3773046" y="4572001"/>
                  </a:lnTo>
                  <a:close/>
                </a:path>
              </a:pathLst>
            </a:custGeom>
            <a:blipFill>
              <a:blip r:embed="rId7"/>
              <a:stretch>
                <a:fillRect t="-15" b="-15"/>
              </a:stretch>
            </a:blipFill>
          </p:spPr>
          <p:txBody>
            <a:bodyPr/>
            <a:lstStyle/>
            <a:p>
              <a:endParaRPr lang="es-BO"/>
            </a:p>
          </p:txBody>
        </p:sp>
      </p:grpSp>
      <p:grpSp>
        <p:nvGrpSpPr>
          <p:cNvPr id="37" name="Group 37"/>
          <p:cNvGrpSpPr>
            <a:grpSpLocks noChangeAspect="1"/>
          </p:cNvGrpSpPr>
          <p:nvPr/>
        </p:nvGrpSpPr>
        <p:grpSpPr>
          <a:xfrm>
            <a:off x="13634023" y="6292663"/>
            <a:ext cx="3382180" cy="3341592"/>
            <a:chOff x="0" y="0"/>
            <a:chExt cx="4572000" cy="4517135"/>
          </a:xfrm>
        </p:grpSpPr>
        <p:sp>
          <p:nvSpPr>
            <p:cNvPr id="38" name="Freeform 38"/>
            <p:cNvSpPr/>
            <p:nvPr/>
          </p:nvSpPr>
          <p:spPr>
            <a:xfrm>
              <a:off x="-16554" y="-2690"/>
              <a:ext cx="4639471" cy="4549489"/>
            </a:xfrm>
            <a:custGeom>
              <a:avLst/>
              <a:gdLst/>
              <a:ahLst/>
              <a:cxnLst/>
              <a:rect l="l" t="t" r="r" b="b"/>
              <a:pathLst>
                <a:path w="4639471" h="4549489">
                  <a:moveTo>
                    <a:pt x="2642461" y="4307731"/>
                  </a:moveTo>
                  <a:cubicBezTo>
                    <a:pt x="2937643" y="4136404"/>
                    <a:pt x="3174467" y="3866873"/>
                    <a:pt x="3302943" y="3520703"/>
                  </a:cubicBezTo>
                  <a:cubicBezTo>
                    <a:pt x="3367367" y="3347118"/>
                    <a:pt x="3462613" y="3172924"/>
                    <a:pt x="3623369" y="3081058"/>
                  </a:cubicBezTo>
                  <a:cubicBezTo>
                    <a:pt x="3747343" y="3010214"/>
                    <a:pt x="3895227" y="2996898"/>
                    <a:pt x="4029388" y="2948020"/>
                  </a:cubicBezTo>
                  <a:cubicBezTo>
                    <a:pt x="4411618" y="2808768"/>
                    <a:pt x="4639471" y="2366335"/>
                    <a:pt x="4578884" y="1964073"/>
                  </a:cubicBezTo>
                  <a:cubicBezTo>
                    <a:pt x="4518297" y="1561809"/>
                    <a:pt x="4204130" y="1222063"/>
                    <a:pt x="3823417" y="1078711"/>
                  </a:cubicBezTo>
                  <a:cubicBezTo>
                    <a:pt x="3609703" y="998242"/>
                    <a:pt x="3395764" y="1015829"/>
                    <a:pt x="3183757" y="930958"/>
                  </a:cubicBezTo>
                  <a:cubicBezTo>
                    <a:pt x="2896850" y="816103"/>
                    <a:pt x="2646820" y="557580"/>
                    <a:pt x="2402676" y="368105"/>
                  </a:cubicBezTo>
                  <a:cubicBezTo>
                    <a:pt x="2158532" y="178629"/>
                    <a:pt x="1877749" y="5911"/>
                    <a:pt x="1568716" y="3231"/>
                  </a:cubicBezTo>
                  <a:cubicBezTo>
                    <a:pt x="1196035" y="0"/>
                    <a:pt x="839628" y="279246"/>
                    <a:pt x="753607" y="641873"/>
                  </a:cubicBezTo>
                  <a:cubicBezTo>
                    <a:pt x="714329" y="807457"/>
                    <a:pt x="726735" y="980722"/>
                    <a:pt x="704584" y="1149453"/>
                  </a:cubicBezTo>
                  <a:cubicBezTo>
                    <a:pt x="619399" y="1798292"/>
                    <a:pt x="38111" y="2317174"/>
                    <a:pt x="17162" y="2971245"/>
                  </a:cubicBezTo>
                  <a:cubicBezTo>
                    <a:pt x="0" y="3507080"/>
                    <a:pt x="385323" y="3994953"/>
                    <a:pt x="863032" y="4238292"/>
                  </a:cubicBezTo>
                  <a:cubicBezTo>
                    <a:pt x="1111989" y="4365108"/>
                    <a:pt x="1371700" y="4475224"/>
                    <a:pt x="1651555" y="4507960"/>
                  </a:cubicBezTo>
                  <a:cubicBezTo>
                    <a:pt x="2006569" y="4549489"/>
                    <a:pt x="2352643" y="4475944"/>
                    <a:pt x="2642461" y="4307731"/>
                  </a:cubicBezTo>
                  <a:close/>
                </a:path>
              </a:pathLst>
            </a:custGeom>
            <a:blipFill>
              <a:blip r:embed="rId8"/>
              <a:stretch>
                <a:fillRect l="-37802" r="-37802"/>
              </a:stretch>
            </a:blipFill>
          </p:spPr>
          <p:txBody>
            <a:bodyPr/>
            <a:lstStyle/>
            <a:p>
              <a:endParaRPr lang="es-BO"/>
            </a:p>
          </p:txBody>
        </p:sp>
        <p:sp>
          <p:nvSpPr>
            <p:cNvPr id="39" name="Freeform 39"/>
            <p:cNvSpPr/>
            <p:nvPr/>
          </p:nvSpPr>
          <p:spPr>
            <a:xfrm>
              <a:off x="0" y="0"/>
              <a:ext cx="4572000" cy="4517135"/>
            </a:xfrm>
            <a:custGeom>
              <a:avLst/>
              <a:gdLst/>
              <a:ahLst/>
              <a:cxnLst/>
              <a:rect l="l" t="t" r="r" b="b"/>
              <a:pathLst>
                <a:path w="4572000" h="4517135">
                  <a:moveTo>
                    <a:pt x="4572000" y="4517135"/>
                  </a:moveTo>
                  <a:lnTo>
                    <a:pt x="0" y="4517135"/>
                  </a:lnTo>
                  <a:lnTo>
                    <a:pt x="0" y="0"/>
                  </a:lnTo>
                  <a:lnTo>
                    <a:pt x="4572000" y="0"/>
                  </a:lnTo>
                  <a:lnTo>
                    <a:pt x="4572000" y="4517135"/>
                  </a:lnTo>
                  <a:close/>
                </a:path>
              </a:pathLst>
            </a:custGeom>
            <a:blipFill>
              <a:blip r:embed="rId9"/>
              <a:stretch>
                <a:fillRect l="-25" r="-25"/>
              </a:stretch>
            </a:blipFill>
          </p:spPr>
          <p:txBody>
            <a:bodyPr/>
            <a:lstStyle/>
            <a:p>
              <a:endParaRPr lang="es-BO"/>
            </a:p>
          </p:txBody>
        </p:sp>
      </p:grpSp>
      <p:sp>
        <p:nvSpPr>
          <p:cNvPr id="40" name="TextBox 40"/>
          <p:cNvSpPr txBox="1"/>
          <p:nvPr/>
        </p:nvSpPr>
        <p:spPr>
          <a:xfrm>
            <a:off x="-86458" y="1329857"/>
            <a:ext cx="1383929" cy="864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698"/>
              </a:lnSpc>
              <a:spcBef>
                <a:spcPct val="0"/>
              </a:spcBef>
            </a:pPr>
            <a:r>
              <a:rPr lang="en-US" sz="6145" b="1">
                <a:solidFill>
                  <a:srgbClr val="F24E88"/>
                </a:solidFill>
                <a:latin typeface="DM Sans Bold"/>
                <a:ea typeface="DM Sans Bold"/>
                <a:cs typeface="DM Sans Bold"/>
                <a:sym typeface="DM Sans Bold"/>
              </a:rPr>
              <a:t>01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-86458" y="3610438"/>
            <a:ext cx="1383929" cy="864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698"/>
              </a:lnSpc>
              <a:spcBef>
                <a:spcPct val="0"/>
              </a:spcBef>
            </a:pPr>
            <a:r>
              <a:rPr lang="en-US" sz="6145" b="1">
                <a:solidFill>
                  <a:srgbClr val="F39540"/>
                </a:solidFill>
                <a:latin typeface="DM Sans Bold"/>
                <a:ea typeface="DM Sans Bold"/>
                <a:cs typeface="DM Sans Bold"/>
                <a:sym typeface="DM Sans Bold"/>
              </a:rPr>
              <a:t>02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-86458" y="5893691"/>
            <a:ext cx="1383929" cy="864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698"/>
              </a:lnSpc>
              <a:spcBef>
                <a:spcPct val="0"/>
              </a:spcBef>
            </a:pPr>
            <a:r>
              <a:rPr lang="en-US" sz="6145" b="1">
                <a:solidFill>
                  <a:srgbClr val="34C77B"/>
                </a:solidFill>
                <a:latin typeface="DM Sans Bold"/>
                <a:ea typeface="DM Sans Bold"/>
                <a:cs typeface="DM Sans Bold"/>
                <a:sym typeface="DM Sans Bold"/>
              </a:rPr>
              <a:t>03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-86458" y="8178908"/>
            <a:ext cx="1383929" cy="864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698"/>
              </a:lnSpc>
              <a:spcBef>
                <a:spcPct val="0"/>
              </a:spcBef>
            </a:pPr>
            <a:r>
              <a:rPr lang="en-US" sz="6145" b="1">
                <a:solidFill>
                  <a:srgbClr val="5B80FC"/>
                </a:solidFill>
                <a:latin typeface="DM Sans Bold"/>
                <a:ea typeface="DM Sans Bold"/>
                <a:cs typeface="DM Sans Bold"/>
                <a:sym typeface="DM Sans Bold"/>
              </a:rPr>
              <a:t>04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1670029" y="1481986"/>
            <a:ext cx="2972263" cy="5413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27"/>
              </a:lnSpc>
              <a:spcBef>
                <a:spcPct val="0"/>
              </a:spcBef>
            </a:pPr>
            <a:r>
              <a:rPr lang="en-US" sz="3893" b="1">
                <a:solidFill>
                  <a:srgbClr val="F4F4F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Financiera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1670029" y="3502714"/>
            <a:ext cx="2972263" cy="10610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27"/>
              </a:lnSpc>
              <a:spcBef>
                <a:spcPct val="0"/>
              </a:spcBef>
            </a:pPr>
            <a:r>
              <a:rPr lang="en-US" sz="3893" b="1">
                <a:solidFill>
                  <a:srgbClr val="F4F4F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Materia prima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1670029" y="6045820"/>
            <a:ext cx="2972263" cy="5413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27"/>
              </a:lnSpc>
              <a:spcBef>
                <a:spcPct val="0"/>
              </a:spcBef>
            </a:pPr>
            <a:r>
              <a:rPr lang="en-US" sz="3893" b="1">
                <a:solidFill>
                  <a:srgbClr val="F4F4F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Clientes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1670029" y="8071185"/>
            <a:ext cx="2972263" cy="10610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27"/>
              </a:lnSpc>
              <a:spcBef>
                <a:spcPct val="0"/>
              </a:spcBef>
            </a:pPr>
            <a:r>
              <a:rPr lang="en-US" sz="3893" b="1">
                <a:solidFill>
                  <a:srgbClr val="F4F4F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Procesos Internos</a:t>
            </a:r>
          </a:p>
        </p:txBody>
      </p:sp>
      <p:sp>
        <p:nvSpPr>
          <p:cNvPr id="48" name="TextBox 26">
            <a:extLst>
              <a:ext uri="{FF2B5EF4-FFF2-40B4-BE49-F238E27FC236}">
                <a16:creationId xmlns:a16="http://schemas.microsoft.com/office/drawing/2014/main" id="{42BC0D17-F618-9E71-CF04-A3E5714189CB}"/>
              </a:ext>
            </a:extLst>
          </p:cNvPr>
          <p:cNvSpPr txBox="1"/>
          <p:nvPr/>
        </p:nvSpPr>
        <p:spPr>
          <a:xfrm>
            <a:off x="5585497" y="1864004"/>
            <a:ext cx="9985075" cy="8540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marR="0" lvl="0" indent="-342900" algn="just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MX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Optimización de los ingresos económicos.</a:t>
            </a:r>
          </a:p>
          <a:p>
            <a:pPr marL="342900" marR="0" lvl="0" indent="-342900" algn="just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MX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Optimización de los costos administrativos y operativos.</a:t>
            </a:r>
          </a:p>
        </p:txBody>
      </p:sp>
      <p:sp>
        <p:nvSpPr>
          <p:cNvPr id="49" name="TextBox 28">
            <a:extLst>
              <a:ext uri="{FF2B5EF4-FFF2-40B4-BE49-F238E27FC236}">
                <a16:creationId xmlns:a16="http://schemas.microsoft.com/office/drawing/2014/main" id="{CDB6F072-665B-45E0-2656-59ECD4F7FC5E}"/>
              </a:ext>
            </a:extLst>
          </p:cNvPr>
          <p:cNvSpPr txBox="1"/>
          <p:nvPr/>
        </p:nvSpPr>
        <p:spPr>
          <a:xfrm>
            <a:off x="5498887" y="3543412"/>
            <a:ext cx="6949835" cy="11662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 algn="just">
              <a:lnSpc>
                <a:spcPct val="107000"/>
              </a:lnSpc>
              <a:spcAft>
                <a:spcPts val="900"/>
              </a:spcAft>
              <a:buFont typeface="Arial" panose="020B0604020202020204" pitchFamily="34" charset="0"/>
              <a:buChar char="•"/>
              <a:defRPr/>
            </a:pPr>
            <a:r>
              <a:rPr lang="es-E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Gestión del aprovisionamiento de materia prima nacional o importada, orientada a mantener la eficiencia operativa.</a:t>
            </a:r>
            <a:endParaRPr lang="es-MX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0" name="TextBox 30">
            <a:extLst>
              <a:ext uri="{FF2B5EF4-FFF2-40B4-BE49-F238E27FC236}">
                <a16:creationId xmlns:a16="http://schemas.microsoft.com/office/drawing/2014/main" id="{10150D43-8321-6199-7758-39614D57A875}"/>
              </a:ext>
            </a:extLst>
          </p:cNvPr>
          <p:cNvSpPr txBox="1"/>
          <p:nvPr/>
        </p:nvSpPr>
        <p:spPr>
          <a:xfrm>
            <a:off x="5448908" y="5440806"/>
            <a:ext cx="8579675" cy="19565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Provisión de productos regulados y no regulados al mercado interno acorde a los requerimientos de Clientes.</a:t>
            </a:r>
          </a:p>
          <a:p>
            <a:pPr marL="342900" marR="0" lvl="0" indent="-342900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Ejecución de negocios que amplían el nivel de actuación de la empresa (Productos/Servicios/Comercio Internacional).</a:t>
            </a:r>
          </a:p>
        </p:txBody>
      </p:sp>
      <p:sp>
        <p:nvSpPr>
          <p:cNvPr id="51" name="TextBox 32">
            <a:extLst>
              <a:ext uri="{FF2B5EF4-FFF2-40B4-BE49-F238E27FC236}">
                <a16:creationId xmlns:a16="http://schemas.microsoft.com/office/drawing/2014/main" id="{454AF2A4-9E1F-C3C4-D4D7-24FABA485BE8}"/>
              </a:ext>
            </a:extLst>
          </p:cNvPr>
          <p:cNvSpPr txBox="1"/>
          <p:nvPr/>
        </p:nvSpPr>
        <p:spPr>
          <a:xfrm>
            <a:off x="5376493" y="7768575"/>
            <a:ext cx="6796254" cy="15927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5750" marR="0" lvl="0" indent="-285750" algn="just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Optimización de las operaciones de refinerías.</a:t>
            </a:r>
          </a:p>
          <a:p>
            <a:pPr marL="285750" marR="0" lvl="0" indent="-285750" algn="just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Implementación de inversiones acorde a los negocios de la empresa.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5D0199-590A-4E1A-B731-B10DC6A42AE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8EE903D-3E35-4B28-A855-B709C08EE54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BO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ABC47DE-EE25-5FF5-F7B7-2827086277B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5504" y="5629477"/>
            <a:ext cx="2498695" cy="1161916"/>
          </a:xfrm>
          <a:prstGeom prst="rect">
            <a:avLst/>
          </a:prstGeom>
        </p:spPr>
      </p:pic>
      <p:pic>
        <p:nvPicPr>
          <p:cNvPr id="6" name="Imagen 5" descr="Interfaz de usuario gráfica&#10;&#10;Descripción generada automáticamente con confianza baja">
            <a:extLst>
              <a:ext uri="{FF2B5EF4-FFF2-40B4-BE49-F238E27FC236}">
                <a16:creationId xmlns:a16="http://schemas.microsoft.com/office/drawing/2014/main" id="{3CFBCCEA-0E92-2B96-5457-C8668B2D1E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59" y="0"/>
            <a:ext cx="18288000" cy="10323241"/>
          </a:xfrm>
          <a:prstGeom prst="rect">
            <a:avLst/>
          </a:prstGeom>
        </p:spPr>
      </p:pic>
      <p:pic>
        <p:nvPicPr>
          <p:cNvPr id="9" name="Imagen 8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F4EFB23C-6581-FFF3-99C6-1EFA819A82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6798" y="4643622"/>
            <a:ext cx="5965202" cy="3512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6805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4174</TotalTime>
  <Words>663</Words>
  <Application>Microsoft Office PowerPoint</Application>
  <PresentationFormat>Personalizado</PresentationFormat>
  <Paragraphs>87</Paragraphs>
  <Slides>7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7</vt:i4>
      </vt:variant>
    </vt:vector>
  </HeadingPairs>
  <TitlesOfParts>
    <vt:vector size="18" baseType="lpstr">
      <vt:lpstr>Calibri Light</vt:lpstr>
      <vt:lpstr>LEMON MILK</vt:lpstr>
      <vt:lpstr>DM Sans Bold</vt:lpstr>
      <vt:lpstr>Open Sans Bold</vt:lpstr>
      <vt:lpstr>Open Sans</vt:lpstr>
      <vt:lpstr>Arial</vt:lpstr>
      <vt:lpstr>Calibri</vt:lpstr>
      <vt:lpstr>Aptos</vt:lpstr>
      <vt:lpstr>Segoe Sans</vt:lpstr>
      <vt:lpstr>Office Theme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White Blue Modern Minimalist Business Proposal Presentation</dc:title>
  <dc:creator>Jessica Mendez Añez</dc:creator>
  <cp:lastModifiedBy>Alfredo Lucero Wayar</cp:lastModifiedBy>
  <cp:revision>106</cp:revision>
  <dcterms:created xsi:type="dcterms:W3CDTF">2006-08-16T00:00:00Z</dcterms:created>
  <dcterms:modified xsi:type="dcterms:W3CDTF">2025-04-24T19:23:59Z</dcterms:modified>
  <dc:identifier>DAGcw1TCpn4</dc:identifier>
</cp:coreProperties>
</file>